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63" r:id="rId4"/>
    <p:sldId id="269" r:id="rId5"/>
    <p:sldId id="276" r:id="rId6"/>
    <p:sldId id="264" r:id="rId7"/>
    <p:sldId id="270" r:id="rId8"/>
    <p:sldId id="271" r:id="rId9"/>
    <p:sldId id="272" r:id="rId10"/>
    <p:sldId id="273" r:id="rId11"/>
    <p:sldId id="265" r:id="rId12"/>
    <p:sldId id="274" r:id="rId13"/>
    <p:sldId id="275" r:id="rId14"/>
    <p:sldId id="277" r:id="rId15"/>
    <p:sldId id="260" r:id="rId16"/>
    <p:sldId id="26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2BAC0-E9D5-1947-A19A-33009851D7DF}" type="datetimeFigureOut">
              <a:rPr lang="en-US" smtClean="0"/>
              <a:t>6/1/18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15BAC-F1F2-1E4D-8144-B6697402B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2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11:41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29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3-4</a:t>
            </a:r>
            <a:r>
              <a:rPr lang="en-US" baseline="0" dirty="0" smtClean="0"/>
              <a:t> times a week.  30 min.  Includes aerobic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76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3-4</a:t>
            </a:r>
            <a:r>
              <a:rPr lang="en-US" baseline="0" dirty="0" smtClean="0"/>
              <a:t> times a week.  30 min.  Includes aerobic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76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3-4</a:t>
            </a:r>
            <a:r>
              <a:rPr lang="en-US" baseline="0" dirty="0" smtClean="0"/>
              <a:t> times a week.  30 min.  Includes aerobic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7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11:41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BD48B-87BF-B844-BC98-D77B65830D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2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1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2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8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1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6/1/18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8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6/1/18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87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6/1/18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0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6/1/18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5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6/1/18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FFE1E-1F75-5049-8EEC-1C50AD39D450}" type="datetimeFigureOut">
              <a:rPr lang="en-US" smtClean="0"/>
              <a:t>6/1/18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1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FFE1E-1F75-5049-8EEC-1C50AD39D450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5EAD9-1BCA-264C-AD29-EFBD4E6A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8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ted.com/talks/wendy_suzuki_the_brain_changing_benefits_of_exercise" TargetMode="External"/><Relationship Id="rId3" Type="http://schemas.openxmlformats.org/officeDocument/2006/relationships/hyperlink" Target="http://www.HelgesenHandout.weebly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.png"/><Relationship Id="rId6" Type="http://schemas.openxmlformats.org/officeDocument/2006/relationships/hyperlink" Target="https://www.ted.com/talks/wendy_suzuki_the_brain_changing_benefits_of_exercise" TargetMode="External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6" Type="http://schemas.openxmlformats.org/officeDocument/2006/relationships/hyperlink" Target="https://www.ted.com/talks/wendy_suzuki_the_brain_changing_benefits_of_exercise" TargetMode="External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600" y="-335846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FF"/>
                </a:solidFill>
                <a:latin typeface="Gill Sans"/>
                <a:cs typeface="Gill Sans"/>
              </a:rPr>
              <a:t>Energy breaks</a:t>
            </a:r>
            <a:endParaRPr lang="en-US" b="1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736" y="705792"/>
            <a:ext cx="8954263" cy="572382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Human beings were not designed to sit in desks all day.  </a:t>
            </a:r>
            <a:r>
              <a:rPr lang="en-US" sz="9600" b="1" dirty="0" smtClean="0">
                <a:solidFill>
                  <a:schemeClr val="tx1"/>
                </a:solidFill>
                <a:latin typeface="Gill Sans"/>
                <a:cs typeface="Gill Sans"/>
              </a:rPr>
              <a:t>Energy breaks</a:t>
            </a:r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 are a series of short, physical activities you can use to get your students moving and energized.  They are designed for EFL/ESL</a:t>
            </a:r>
          </a:p>
          <a:p>
            <a:pPr algn="l"/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Students so some language and concepts are simplified. </a:t>
            </a:r>
          </a:p>
          <a:p>
            <a:pPr algn="l"/>
            <a:endParaRPr lang="en-US" sz="4400" dirty="0" smtClean="0">
              <a:solidFill>
                <a:srgbClr val="FF0000"/>
              </a:solidFill>
              <a:latin typeface="Gill Sans"/>
              <a:cs typeface="Gill Sans"/>
            </a:endParaRPr>
          </a:p>
          <a:p>
            <a:pPr algn="l"/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This features an </a:t>
            </a:r>
            <a:r>
              <a:rPr lang="en-US" sz="9600" b="1" dirty="0" smtClean="0">
                <a:solidFill>
                  <a:schemeClr val="tx1"/>
                </a:solidFill>
                <a:latin typeface="Gill Sans"/>
                <a:cs typeface="Gill Sans"/>
              </a:rPr>
              <a:t>Exercise Routine </a:t>
            </a:r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by </a:t>
            </a:r>
            <a:r>
              <a:rPr lang="en-US" sz="9600" b="1" dirty="0" smtClean="0">
                <a:solidFill>
                  <a:schemeClr val="tx1"/>
                </a:solidFill>
                <a:latin typeface="Gill Sans"/>
                <a:cs typeface="Gill Sans"/>
              </a:rPr>
              <a:t>Dr. Wendy Suzuki</a:t>
            </a:r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, a neuroscientist at New York University.  It is from a </a:t>
            </a:r>
            <a:r>
              <a:rPr lang="en-US" sz="9600" b="1" dirty="0" smtClean="0">
                <a:solidFill>
                  <a:schemeClr val="tx1"/>
                </a:solidFill>
                <a:latin typeface="Gill Sans"/>
                <a:cs typeface="Gill Sans"/>
              </a:rPr>
              <a:t>TED Women 2107</a:t>
            </a:r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 (Nov. 2017) .  In her book </a:t>
            </a:r>
            <a:r>
              <a:rPr lang="en-US" sz="9600" i="1" dirty="0" smtClean="0">
                <a:solidFill>
                  <a:schemeClr val="tx1"/>
                </a:solidFill>
                <a:latin typeface="Gill Sans"/>
                <a:cs typeface="Gill Sans"/>
              </a:rPr>
              <a:t>Healthy Brain, Happy </a:t>
            </a:r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Life, she calls this combination exercise and rhythmic speaking an “</a:t>
            </a:r>
            <a:r>
              <a:rPr lang="en-US" sz="9600" i="1" dirty="0" err="1" smtClean="0">
                <a:solidFill>
                  <a:schemeClr val="tx1"/>
                </a:solidFill>
                <a:latin typeface="Gill Sans"/>
                <a:cs typeface="Gill Sans"/>
              </a:rPr>
              <a:t>IntenSati</a:t>
            </a:r>
            <a:r>
              <a:rPr lang="en-US" sz="9600" i="1" dirty="0" smtClean="0">
                <a:solidFill>
                  <a:schemeClr val="tx1"/>
                </a:solidFill>
                <a:latin typeface="Gill Sans"/>
                <a:cs typeface="Gill Sans"/>
              </a:rPr>
              <a:t>.”  “</a:t>
            </a:r>
            <a:r>
              <a:rPr lang="en-US" sz="9600" i="1" dirty="0" err="1" smtClean="0">
                <a:solidFill>
                  <a:schemeClr val="tx1"/>
                </a:solidFill>
                <a:latin typeface="Gill Sans"/>
                <a:cs typeface="Gill Sans"/>
              </a:rPr>
              <a:t>Inten</a:t>
            </a:r>
            <a:r>
              <a:rPr lang="en-US" sz="9600" i="1" dirty="0" smtClean="0">
                <a:solidFill>
                  <a:schemeClr val="tx1"/>
                </a:solidFill>
                <a:latin typeface="Gill Sans"/>
                <a:cs typeface="Gill Sans"/>
              </a:rPr>
              <a:t>”</a:t>
            </a:r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 for “intention.”  </a:t>
            </a:r>
            <a:r>
              <a:rPr lang="en-US" sz="9600" i="1" dirty="0" smtClean="0">
                <a:solidFill>
                  <a:schemeClr val="tx1"/>
                </a:solidFill>
                <a:latin typeface="Gill Sans"/>
                <a:cs typeface="Gill Sans"/>
              </a:rPr>
              <a:t>“Sati” </a:t>
            </a:r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is a </a:t>
            </a:r>
            <a:r>
              <a:rPr lang="en-US" sz="9600" dirty="0" err="1" smtClean="0">
                <a:solidFill>
                  <a:schemeClr val="tx1"/>
                </a:solidFill>
                <a:latin typeface="Gill Sans"/>
                <a:cs typeface="Gill Sans"/>
              </a:rPr>
              <a:t>Pali</a:t>
            </a:r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 (a language from India) word for “awareness or mindfulness.”  The “brain bite” science information is from that book. 2015.  New York: HarperCollins. </a:t>
            </a:r>
            <a:endParaRPr lang="en-US" sz="44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</a:rPr>
              <a:t>These entire (13:04) TED talk is at:</a:t>
            </a:r>
          </a:p>
          <a:p>
            <a:pPr algn="l"/>
            <a:r>
              <a:rPr lang="en-US" sz="9600" dirty="0" smtClean="0">
                <a:solidFill>
                  <a:schemeClr val="tx1"/>
                </a:solidFill>
                <a:latin typeface="Gill Sans"/>
                <a:cs typeface="Gill Sans"/>
                <a:hlinkClick r:id="rId2"/>
              </a:rPr>
              <a:t>https://www.ted.com/talks/wendy_suzuki_the_brain_changing_benefits_of_exercise</a:t>
            </a:r>
            <a:endParaRPr lang="en-US" sz="7200" dirty="0" smtClean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The TED Talk is used under Creative Commons </a:t>
            </a:r>
            <a:r>
              <a:rPr lang="en-US" sz="7200" dirty="0" err="1" smtClean="0">
                <a:solidFill>
                  <a:schemeClr val="tx1"/>
                </a:solidFill>
                <a:latin typeface="Gill Sans"/>
                <a:cs typeface="Gill Sans"/>
              </a:rPr>
              <a:t>liscence</a:t>
            </a:r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. </a:t>
            </a:r>
          </a:p>
          <a:p>
            <a:pPr algn="l"/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This </a:t>
            </a:r>
            <a:r>
              <a:rPr lang="en-US" sz="7200" dirty="0" err="1" smtClean="0">
                <a:solidFill>
                  <a:schemeClr val="tx1"/>
                </a:solidFill>
                <a:latin typeface="Gill Sans"/>
                <a:cs typeface="Gill Sans"/>
              </a:rPr>
              <a:t>powerpoint</a:t>
            </a:r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 (except the TED talk excerpt) © Marc Helgesen.  May be freely used for non-commercial purposes.</a:t>
            </a:r>
          </a:p>
          <a:p>
            <a:pPr algn="l"/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For more, visit:  </a:t>
            </a:r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  <a:hlinkClick r:id="rId3"/>
              </a:rPr>
              <a:t>www.HelgesenHandouts.weebly.com</a:t>
            </a:r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.   Click on “Physical activity…”</a:t>
            </a:r>
          </a:p>
          <a:p>
            <a:pPr algn="l"/>
            <a:r>
              <a:rPr lang="en-US" sz="7200" dirty="0" smtClean="0">
                <a:solidFill>
                  <a:srgbClr val="FF0000"/>
                </a:solidFill>
                <a:latin typeface="Gill Sans"/>
                <a:cs typeface="Gill Sans"/>
              </a:rPr>
              <a:t>This </a:t>
            </a:r>
            <a:r>
              <a:rPr lang="en-US" sz="7200" dirty="0">
                <a:solidFill>
                  <a:srgbClr val="FF0000"/>
                </a:solidFill>
                <a:latin typeface="Gill Sans"/>
                <a:cs typeface="Gill Sans"/>
              </a:rPr>
              <a:t>slide is for the teacher’s information.   The student slide show starts with slide 2</a:t>
            </a:r>
            <a:r>
              <a:rPr lang="en-US" sz="7200" dirty="0" smtClean="0">
                <a:solidFill>
                  <a:srgbClr val="FF0000"/>
                </a:solidFill>
                <a:latin typeface="Gill Sans"/>
                <a:cs typeface="Gill Sans"/>
              </a:rPr>
              <a:t>.</a:t>
            </a:r>
          </a:p>
          <a:p>
            <a:pPr algn="l"/>
            <a:endParaRPr lang="en-US" sz="7200" dirty="0">
              <a:solidFill>
                <a:srgbClr val="FF0000"/>
              </a:solidFill>
              <a:latin typeface="Gill Sans"/>
              <a:cs typeface="Gill Sans"/>
            </a:endParaRPr>
          </a:p>
          <a:p>
            <a:pPr algn="l"/>
            <a:r>
              <a:rPr lang="en-US" sz="4400" dirty="0" smtClean="0">
                <a:solidFill>
                  <a:schemeClr val="tx1"/>
                </a:solidFill>
                <a:latin typeface="Gill Sans"/>
                <a:cs typeface="Gill Sans"/>
              </a:rPr>
              <a:t> </a:t>
            </a:r>
          </a:p>
          <a:p>
            <a:pPr algn="l"/>
            <a:endParaRPr lang="en-US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 </a:t>
            </a:r>
            <a:endParaRPr lang="en-US" dirty="0">
              <a:solidFill>
                <a:schemeClr val="tx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1163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857" y="437861"/>
            <a:ext cx="85572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Long-term workouts: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170" y="1619282"/>
            <a:ext cx="73489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Increase attention</a:t>
            </a:r>
          </a:p>
          <a:p>
            <a:r>
              <a:rPr lang="en-US" sz="6000" b="1" dirty="0" smtClean="0">
                <a:latin typeface="Gill Sans"/>
                <a:cs typeface="Gill Sans"/>
              </a:rPr>
              <a:t>&amp; positive mood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97" y="3618602"/>
            <a:ext cx="4305151" cy="3151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07" y="5362601"/>
            <a:ext cx="877601" cy="1355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2665" y="6328911"/>
            <a:ext cx="120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9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857" y="437861"/>
            <a:ext cx="85572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Long-term workouts: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857" y="1619282"/>
            <a:ext cx="623760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Give you a </a:t>
            </a:r>
          </a:p>
          <a:p>
            <a:r>
              <a:rPr lang="en-US" sz="6000" b="1" dirty="0" smtClean="0">
                <a:latin typeface="Gill Sans"/>
                <a:cs typeface="Gill Sans"/>
              </a:rPr>
              <a:t>better memory</a:t>
            </a:r>
          </a:p>
          <a:p>
            <a:r>
              <a:rPr lang="en-US" sz="4000" b="1" dirty="0" smtClean="0">
                <a:solidFill>
                  <a:srgbClr val="800000"/>
                </a:solidFill>
                <a:latin typeface="Gill Sans"/>
                <a:cs typeface="Gill Sans"/>
              </a:rPr>
              <a:t>								</a:t>
            </a:r>
            <a:endParaRPr lang="en-US" sz="3200" b="1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97" y="3618602"/>
            <a:ext cx="4305151" cy="3151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07" y="5362601"/>
            <a:ext cx="877601" cy="1355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2665" y="6328911"/>
            <a:ext cx="120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857" y="437861"/>
            <a:ext cx="85572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Long-term workouts: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97" y="3618602"/>
            <a:ext cx="4305151" cy="3151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607" y="5362601"/>
            <a:ext cx="877601" cy="1355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2665" y="6328911"/>
            <a:ext cx="120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0350" y="1609312"/>
            <a:ext cx="860456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Protect your brain  </a:t>
            </a:r>
          </a:p>
          <a:p>
            <a:r>
              <a:rPr lang="en-US" sz="6000" b="1" dirty="0" smtClean="0">
                <a:latin typeface="Gill Sans"/>
                <a:cs typeface="Gill Sans"/>
              </a:rPr>
              <a:t>from aging &amp;</a:t>
            </a:r>
          </a:p>
          <a:p>
            <a:r>
              <a:rPr lang="en-US" sz="6000" b="1" dirty="0">
                <a:latin typeface="Gill Sans"/>
                <a:cs typeface="Gill Sans"/>
              </a:rPr>
              <a:t> </a:t>
            </a:r>
            <a:r>
              <a:rPr lang="en-US" sz="6000" b="1" dirty="0" smtClean="0">
                <a:latin typeface="Gill Sans"/>
                <a:cs typeface="Gill Sans"/>
              </a:rPr>
              <a:t>             </a:t>
            </a:r>
            <a:r>
              <a:rPr lang="en-US" sz="6000" b="1" dirty="0">
                <a:latin typeface="Gill Sans"/>
                <a:cs typeface="Gill Sans"/>
              </a:rPr>
              <a:t> </a:t>
            </a:r>
            <a:r>
              <a:rPr lang="en-US" sz="6000" b="1" dirty="0" smtClean="0">
                <a:latin typeface="Gill Sans"/>
                <a:cs typeface="Gill Sans"/>
              </a:rPr>
              <a:t>memory loss</a:t>
            </a:r>
          </a:p>
        </p:txBody>
      </p:sp>
    </p:spTree>
    <p:extLst>
      <p:ext uri="{BB962C8B-B14F-4D97-AF65-F5344CB8AC3E}">
        <p14:creationId xmlns:p14="http://schemas.microsoft.com/office/powerpoint/2010/main" val="402633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455" y="20437"/>
            <a:ext cx="3892111" cy="372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latin typeface="Gill Sans"/>
                <a:cs typeface="Gill Sans"/>
              </a:rPr>
              <a:t>Now that you </a:t>
            </a:r>
          </a:p>
          <a:p>
            <a:r>
              <a:rPr lang="en-US" sz="4000" b="1" dirty="0" smtClean="0">
                <a:solidFill>
                  <a:schemeClr val="bg1"/>
                </a:solidFill>
                <a:latin typeface="Gill Sans"/>
                <a:cs typeface="Gill Sans"/>
              </a:rPr>
              <a:t>know why, </a:t>
            </a:r>
          </a:p>
          <a:p>
            <a:r>
              <a:rPr lang="en-US" sz="6000" b="1" dirty="0" smtClean="0">
                <a:solidFill>
                  <a:schemeClr val="bg1"/>
                </a:solidFill>
                <a:latin typeface="Gill Sans"/>
                <a:cs typeface="Gill Sans"/>
              </a:rPr>
              <a:t>let’s do it </a:t>
            </a:r>
          </a:p>
          <a:p>
            <a:r>
              <a:rPr lang="en-US" sz="6000" b="1" dirty="0" smtClean="0">
                <a:solidFill>
                  <a:schemeClr val="bg1"/>
                </a:solidFill>
                <a:latin typeface="Gill Sans"/>
                <a:cs typeface="Gill Sans"/>
              </a:rPr>
              <a:t>again!</a:t>
            </a:r>
          </a:p>
        </p:txBody>
      </p:sp>
    </p:spTree>
    <p:extLst>
      <p:ext uri="{BB962C8B-B14F-4D97-AF65-F5344CB8AC3E}">
        <p14:creationId xmlns:p14="http://schemas.microsoft.com/office/powerpoint/2010/main" val="165145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ndy Suzuki exercis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01574" cy="5517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125" y="5730875"/>
            <a:ext cx="822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https://www.ted.com/talks/</a:t>
            </a:r>
            <a:r>
              <a:rPr lang="en-US" dirty="0" smtClean="0">
                <a:hlinkClick r:id="rId6"/>
              </a:rPr>
              <a:t>wendy_suzuki_the_brain_changing_benefits_of_exercise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9875" y="6147832"/>
            <a:ext cx="125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11:15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78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461" y="17463"/>
            <a:ext cx="358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3957861" y="2138249"/>
            <a:ext cx="4703805" cy="2908588"/>
          </a:xfrm>
          <a:prstGeom prst="wedgeEllipseCallout">
            <a:avLst>
              <a:gd name="adj1" fmla="val -67215"/>
              <a:gd name="adj2" fmla="val -65677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Chalkduster"/>
                <a:cs typeface="Chalkduster"/>
              </a:rPr>
              <a:t>Let’s</a:t>
            </a:r>
          </a:p>
          <a:p>
            <a:pPr algn="ctr"/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m</a:t>
            </a:r>
            <a:r>
              <a:rPr lang="en-US" sz="6600" dirty="0" smtClean="0">
                <a:solidFill>
                  <a:srgbClr val="FFFF00"/>
                </a:solidFill>
                <a:latin typeface="Chalkduster"/>
                <a:cs typeface="Chalkduster"/>
              </a:rPr>
              <a:t>ove!</a:t>
            </a:r>
            <a:endParaRPr lang="en-US" sz="66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4289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8618"/>
            <a:ext cx="5019640" cy="38563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84" y="3603170"/>
            <a:ext cx="7683500" cy="382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44173" y="152400"/>
            <a:ext cx="93844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More ideas at</a:t>
            </a:r>
          </a:p>
          <a:p>
            <a:r>
              <a:rPr lang="en-US" sz="4400" b="1" dirty="0" smtClean="0">
                <a:latin typeface="Gill Sans"/>
                <a:cs typeface="Gill Sans"/>
              </a:rPr>
              <a:t>http</a:t>
            </a:r>
            <a:r>
              <a:rPr lang="en-US" sz="4400" b="1" dirty="0">
                <a:latin typeface="Gill Sans"/>
                <a:cs typeface="Gill Sans"/>
              </a:rPr>
              <a:t>://</a:t>
            </a:r>
            <a:r>
              <a:rPr lang="en-US" sz="4400" b="1" dirty="0" err="1">
                <a:latin typeface="Gill Sans"/>
                <a:cs typeface="Gill Sans"/>
              </a:rPr>
              <a:t>tinyurl.com</a:t>
            </a:r>
            <a:r>
              <a:rPr lang="en-US" sz="4400" b="1" dirty="0">
                <a:latin typeface="Gill Sans"/>
                <a:cs typeface="Gill Sans"/>
              </a:rPr>
              <a:t>/ELT-physical</a:t>
            </a:r>
          </a:p>
          <a:p>
            <a:endParaRPr lang="en-US" sz="4400" b="1" dirty="0" smtClean="0">
              <a:solidFill>
                <a:srgbClr val="800000"/>
              </a:solidFill>
              <a:latin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4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264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 rot="19845357">
            <a:off x="1305547" y="4251346"/>
            <a:ext cx="8281332" cy="1208329"/>
          </a:xfrm>
          <a:prstGeom prst="roundRect">
            <a:avLst/>
          </a:prstGeom>
          <a:solidFill>
            <a:srgbClr val="FFFF00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9798721">
            <a:off x="1571046" y="3978764"/>
            <a:ext cx="777648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srgbClr val="FF35F7"/>
                </a:solidFill>
                <a:latin typeface="Gill Sans"/>
                <a:cs typeface="Gill Sans"/>
              </a:rPr>
              <a:t>Energy break</a:t>
            </a:r>
            <a:endParaRPr lang="en-US" sz="8800" b="1" dirty="0">
              <a:solidFill>
                <a:srgbClr val="FF35F7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8636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455" y="20437"/>
            <a:ext cx="48204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Gill Sans"/>
                <a:cs typeface="Gill Sans"/>
              </a:rPr>
              <a:t>This is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Gill Sans"/>
                <a:cs typeface="Gill Sans"/>
              </a:rPr>
              <a:t>Wendy Suzuki, PhD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Gill Sans"/>
                <a:cs typeface="Gill Sans"/>
              </a:rPr>
              <a:t>Neuroscientist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Gill Sans"/>
                <a:cs typeface="Gill Sans"/>
              </a:rPr>
              <a:t>New York 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Gill Sans"/>
                <a:cs typeface="Gill Sans"/>
              </a:rPr>
              <a:t>University</a:t>
            </a:r>
            <a:endParaRPr lang="en-US" sz="3600" b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152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455" y="20437"/>
            <a:ext cx="492304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latin typeface="Gill Sans"/>
                <a:cs typeface="Gill Sans"/>
              </a:rPr>
              <a:t>Watch. </a:t>
            </a:r>
          </a:p>
          <a:p>
            <a:endParaRPr lang="en-US" sz="4000" b="1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latin typeface="Gill Sans"/>
                <a:cs typeface="Gill Sans"/>
              </a:rPr>
              <a:t>Do what she does.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863" y="3003208"/>
            <a:ext cx="349326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Gill Sans"/>
                <a:cs typeface="Gill Sans"/>
              </a:rPr>
              <a:t>Repeat what</a:t>
            </a:r>
          </a:p>
          <a:p>
            <a:r>
              <a:rPr lang="en-US" sz="4000" b="1" dirty="0" smtClean="0">
                <a:solidFill>
                  <a:schemeClr val="bg1"/>
                </a:solidFill>
                <a:latin typeface="Gill Sans"/>
                <a:cs typeface="Gill Sans"/>
              </a:rPr>
              <a:t>     she says.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ndy Suzuki exercis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01574" cy="5517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125" y="5730875"/>
            <a:ext cx="822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https://www.ted.com/talks/</a:t>
            </a:r>
            <a:r>
              <a:rPr lang="en-US" dirty="0" smtClean="0">
                <a:hlinkClick r:id="rId6"/>
              </a:rPr>
              <a:t>wendy_suzuki_the_brain_changing_benefits_of_exercise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9875" y="6147832"/>
            <a:ext cx="125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11:15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484" y="421822"/>
            <a:ext cx="4305152" cy="3197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439217"/>
            <a:ext cx="78313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A single workout…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70" y="3454951"/>
            <a:ext cx="62673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Why is exercise </a:t>
            </a:r>
          </a:p>
          <a:p>
            <a:r>
              <a:rPr lang="en-US" sz="6000" b="1" dirty="0" smtClean="0">
                <a:latin typeface="Gill Sans"/>
                <a:cs typeface="Gill Sans"/>
              </a:rPr>
              <a:t>so important?</a:t>
            </a:r>
            <a:r>
              <a:rPr lang="en-US" sz="4400" b="1" dirty="0" smtClean="0">
                <a:latin typeface="Gill Sans"/>
                <a:cs typeface="Gill Sans"/>
              </a:rPr>
              <a:t> </a:t>
            </a:r>
            <a:endParaRPr lang="en-US" sz="3200" b="1" dirty="0">
              <a:latin typeface="Gill Sans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05200" cy="264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6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848" y="3619626"/>
            <a:ext cx="4305152" cy="3197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6857" y="437861"/>
            <a:ext cx="6278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Single workout: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34" y="1885589"/>
            <a:ext cx="58657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latin typeface="Gill Sans"/>
                <a:cs typeface="Gill Sans"/>
              </a:rPr>
              <a:t>Improves </a:t>
            </a:r>
            <a:r>
              <a:rPr lang="en-US" sz="6000" b="1" dirty="0" smtClean="0">
                <a:latin typeface="Gill Sans"/>
                <a:cs typeface="Gill Sans"/>
              </a:rPr>
              <a:t>your </a:t>
            </a:r>
          </a:p>
          <a:p>
            <a:r>
              <a:rPr lang="en-US" sz="6000" b="1" dirty="0" smtClean="0">
                <a:latin typeface="Gill Sans"/>
                <a:cs typeface="Gill Sans"/>
              </a:rPr>
              <a:t>reaction time</a:t>
            </a:r>
            <a:r>
              <a:rPr lang="en-US" sz="4400" b="1" dirty="0" smtClean="0">
                <a:latin typeface="Gill Sans"/>
                <a:cs typeface="Gill Sans"/>
              </a:rPr>
              <a:t> </a:t>
            </a:r>
            <a:endParaRPr lang="en-US" sz="3200" b="1" dirty="0">
              <a:latin typeface="Gill Sans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34" y="5362601"/>
            <a:ext cx="877601" cy="13557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0245" y="6349067"/>
            <a:ext cx="120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54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848" y="3619626"/>
            <a:ext cx="4305152" cy="3197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6857" y="437861"/>
            <a:ext cx="6278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Single workout: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334" y="1839126"/>
            <a:ext cx="85459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Increases your ability </a:t>
            </a:r>
          </a:p>
          <a:p>
            <a:r>
              <a:rPr lang="en-US" sz="6000" b="1" dirty="0">
                <a:latin typeface="Gill Sans"/>
                <a:cs typeface="Gill Sans"/>
              </a:rPr>
              <a:t>t</a:t>
            </a:r>
            <a:r>
              <a:rPr lang="en-US" sz="6000" b="1" dirty="0" smtClean="0">
                <a:latin typeface="Gill Sans"/>
                <a:cs typeface="Gill Sans"/>
              </a:rPr>
              <a:t>o pay attention. </a:t>
            </a:r>
            <a:endParaRPr lang="en-US" sz="6000" b="1" dirty="0">
              <a:latin typeface="Gill Sans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34" y="5362601"/>
            <a:ext cx="877601" cy="13557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0245" y="6349067"/>
            <a:ext cx="120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1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848" y="3619626"/>
            <a:ext cx="4305152" cy="3197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334" y="437861"/>
            <a:ext cx="6278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Single workout: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334" y="1882973"/>
            <a:ext cx="848371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Gill Sans"/>
                <a:cs typeface="Gill Sans"/>
              </a:rPr>
              <a:t>Increases brain chemicals</a:t>
            </a:r>
            <a:r>
              <a:rPr lang="en-US" sz="3600" dirty="0" smtClean="0">
                <a:latin typeface="Gill Sans"/>
                <a:cs typeface="Gill Sans"/>
              </a:rPr>
              <a:t>*</a:t>
            </a:r>
            <a:r>
              <a:rPr lang="en-US" sz="4400" b="1" dirty="0" smtClean="0">
                <a:latin typeface="Gill Sans"/>
                <a:cs typeface="Gill Sans"/>
              </a:rPr>
              <a:t>:</a:t>
            </a:r>
          </a:p>
          <a:p>
            <a:r>
              <a:rPr lang="en-US" sz="4400" b="1" dirty="0">
                <a:latin typeface="Gill Sans"/>
                <a:cs typeface="Gill Sans"/>
              </a:rPr>
              <a:t>D</a:t>
            </a:r>
            <a:r>
              <a:rPr lang="en-US" sz="4400" b="1" dirty="0" smtClean="0">
                <a:latin typeface="Gill Sans"/>
                <a:cs typeface="Gill Sans"/>
              </a:rPr>
              <a:t>opamine </a:t>
            </a:r>
            <a:r>
              <a:rPr lang="en-US" sz="4000" b="1" dirty="0" smtClean="0">
                <a:solidFill>
                  <a:srgbClr val="800000"/>
                </a:solidFill>
                <a:latin typeface="Gill Sans"/>
                <a:cs typeface="Gill Sans"/>
              </a:rPr>
              <a:t>(memory</a:t>
            </a:r>
          </a:p>
          <a:p>
            <a:r>
              <a:rPr lang="en-US" sz="4000" b="1" dirty="0">
                <a:solidFill>
                  <a:srgbClr val="800000"/>
                </a:solidFill>
                <a:latin typeface="Gill Sans"/>
                <a:cs typeface="Gill Sans"/>
              </a:rPr>
              <a:t>	</a:t>
            </a:r>
            <a:r>
              <a:rPr lang="en-US" sz="4000" b="1" dirty="0" smtClean="0">
                <a:solidFill>
                  <a:srgbClr val="800000"/>
                </a:solidFill>
                <a:latin typeface="Gill Sans"/>
                <a:cs typeface="Gill Sans"/>
              </a:rPr>
              <a:t>						&amp; motivation)</a:t>
            </a:r>
            <a:r>
              <a:rPr lang="en-US" sz="4400" b="1" dirty="0" smtClean="0">
                <a:latin typeface="Gill Sans"/>
                <a:cs typeface="Gill Sans"/>
              </a:rPr>
              <a:t> </a:t>
            </a:r>
          </a:p>
          <a:p>
            <a:r>
              <a:rPr lang="en-US" sz="4400" b="1" dirty="0" smtClean="0">
                <a:latin typeface="Gill Sans"/>
                <a:cs typeface="Gill Sans"/>
              </a:rPr>
              <a:t>Serotonin </a:t>
            </a:r>
            <a:r>
              <a:rPr lang="en-US" sz="4000" b="1" dirty="0" smtClean="0">
                <a:solidFill>
                  <a:srgbClr val="800000"/>
                </a:solidFill>
                <a:latin typeface="Gill Sans"/>
                <a:cs typeface="Gill Sans"/>
              </a:rPr>
              <a:t>(memory)</a:t>
            </a:r>
            <a:endParaRPr lang="en-US" sz="4000" b="1" dirty="0" smtClean="0">
              <a:latin typeface="Gill Sans"/>
              <a:cs typeface="Gill Sans"/>
            </a:endParaRPr>
          </a:p>
          <a:p>
            <a:r>
              <a:rPr lang="en-US" sz="4400" b="1" dirty="0" smtClean="0">
                <a:latin typeface="Gill Sans"/>
                <a:cs typeface="Gill Sans"/>
              </a:rPr>
              <a:t>Noradrenaline</a:t>
            </a:r>
          </a:p>
          <a:p>
            <a:r>
              <a:rPr lang="en-US" sz="4400" b="1" dirty="0">
                <a:latin typeface="Gill Sans"/>
                <a:cs typeface="Gill Sans"/>
              </a:rPr>
              <a:t>	</a:t>
            </a:r>
            <a:r>
              <a:rPr lang="en-US" sz="4400" b="1" dirty="0" smtClean="0">
                <a:latin typeface="Gill Sans"/>
                <a:cs typeface="Gill Sans"/>
              </a:rPr>
              <a:t>	</a:t>
            </a:r>
            <a:r>
              <a:rPr lang="en-US" sz="4000" b="1" dirty="0" smtClean="0">
                <a:solidFill>
                  <a:srgbClr val="800000"/>
                </a:solidFill>
                <a:latin typeface="Gill Sans"/>
                <a:cs typeface="Gill Sans"/>
              </a:rPr>
              <a:t>(better mood)</a:t>
            </a:r>
            <a:endParaRPr lang="en-US" sz="4000" b="1" dirty="0" smtClean="0">
              <a:latin typeface="Gill Sans"/>
              <a:cs typeface="Gill Sans"/>
            </a:endParaRPr>
          </a:p>
          <a:p>
            <a:endParaRPr lang="en-US" sz="3200" b="1" dirty="0">
              <a:latin typeface="Gill Sans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34" y="5362601"/>
            <a:ext cx="877601" cy="13557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0245" y="6349067"/>
            <a:ext cx="120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</a:t>
            </a:r>
            <a:r>
              <a:rPr lang="en-US" dirty="0"/>
              <a:t>R</a:t>
            </a:r>
            <a:r>
              <a:rPr lang="en-US" dirty="0" smtClean="0"/>
              <a:t>eference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74727" y="6187077"/>
            <a:ext cx="241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Neurotransmitters </a:t>
            </a:r>
            <a:endParaRPr lang="en-US" dirty="0"/>
          </a:p>
          <a:p>
            <a:r>
              <a:rPr lang="en-US" dirty="0" smtClean="0"/>
              <a:t>                    &amp; hormones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451</Words>
  <Application>Microsoft Macintosh PowerPoint</Application>
  <PresentationFormat>On-screen Show (4:3)</PresentationFormat>
  <Paragraphs>86</Paragraphs>
  <Slides>16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Energy breaks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breaks</dc:title>
  <dc:creator>Marc Helgesen</dc:creator>
  <cp:lastModifiedBy>Marc Helgesen</cp:lastModifiedBy>
  <cp:revision>14</cp:revision>
  <dcterms:created xsi:type="dcterms:W3CDTF">2018-05-30T09:55:00Z</dcterms:created>
  <dcterms:modified xsi:type="dcterms:W3CDTF">2018-05-31T23:24:16Z</dcterms:modified>
</cp:coreProperties>
</file>