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67" r:id="rId2"/>
    <p:sldId id="293" r:id="rId3"/>
    <p:sldId id="263" r:id="rId4"/>
    <p:sldId id="268" r:id="rId5"/>
    <p:sldId id="299" r:id="rId6"/>
    <p:sldId id="300" r:id="rId7"/>
    <p:sldId id="301" r:id="rId8"/>
    <p:sldId id="302" r:id="rId9"/>
    <p:sldId id="284" r:id="rId10"/>
    <p:sldId id="304" r:id="rId11"/>
    <p:sldId id="266" r:id="rId12"/>
    <p:sldId id="291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5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-16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79BD1D-7099-E748-BAD8-E7DE77FD6CBC}" type="datetimeFigureOut">
              <a:rPr lang="en-US" smtClean="0"/>
              <a:t>9/5/19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803D0C-FFE2-184F-B789-4FD32ED9E3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764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B8706-8777-1544-B915-D04D2BE78311}" type="datetimeFigureOut">
              <a:rPr lang="en-US" smtClean="0"/>
              <a:t>9/5/19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C3EA-F090-BE46-8904-9AC30EB8A3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309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B8706-8777-1544-B915-D04D2BE78311}" type="datetimeFigureOut">
              <a:rPr lang="en-US" smtClean="0"/>
              <a:t>9/5/19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C3EA-F090-BE46-8904-9AC30EB8A3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130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B8706-8777-1544-B915-D04D2BE78311}" type="datetimeFigureOut">
              <a:rPr lang="en-US" smtClean="0"/>
              <a:t>9/5/19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C3EA-F090-BE46-8904-9AC30EB8A3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464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B8706-8777-1544-B915-D04D2BE78311}" type="datetimeFigureOut">
              <a:rPr lang="en-US" smtClean="0"/>
              <a:t>9/5/19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C3EA-F090-BE46-8904-9AC30EB8A3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020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B8706-8777-1544-B915-D04D2BE78311}" type="datetimeFigureOut">
              <a:rPr lang="en-US" smtClean="0"/>
              <a:t>9/5/19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C3EA-F090-BE46-8904-9AC30EB8A3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592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B8706-8777-1544-B915-D04D2BE78311}" type="datetimeFigureOut">
              <a:rPr lang="en-US" smtClean="0"/>
              <a:t>9/5/19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C3EA-F090-BE46-8904-9AC30EB8A3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075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B8706-8777-1544-B915-D04D2BE78311}" type="datetimeFigureOut">
              <a:rPr lang="en-US" smtClean="0"/>
              <a:t>9/5/19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C3EA-F090-BE46-8904-9AC30EB8A3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194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B8706-8777-1544-B915-D04D2BE78311}" type="datetimeFigureOut">
              <a:rPr lang="en-US" smtClean="0"/>
              <a:t>9/5/19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C3EA-F090-BE46-8904-9AC30EB8A3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094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B8706-8777-1544-B915-D04D2BE78311}" type="datetimeFigureOut">
              <a:rPr lang="en-US" smtClean="0"/>
              <a:t>9/5/19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C3EA-F090-BE46-8904-9AC30EB8A3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548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B8706-8777-1544-B915-D04D2BE78311}" type="datetimeFigureOut">
              <a:rPr lang="en-US" smtClean="0"/>
              <a:t>9/5/19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C3EA-F090-BE46-8904-9AC30EB8A3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315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B8706-8777-1544-B915-D04D2BE78311}" type="datetimeFigureOut">
              <a:rPr lang="en-US" smtClean="0"/>
              <a:t>9/5/19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C3EA-F090-BE46-8904-9AC30EB8A3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666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B8706-8777-1544-B915-D04D2BE78311}" type="datetimeFigureOut">
              <a:rPr lang="en-US" smtClean="0"/>
              <a:t>9/5/19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8C3EA-F090-BE46-8904-9AC30EB8A3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51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HelgesenHandout.weebly.com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cEOS2zoyQw4&amp;t=411s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600" y="-335846"/>
            <a:ext cx="7772400" cy="1470025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0000FF"/>
                </a:solidFill>
                <a:latin typeface="Gill Sans"/>
                <a:cs typeface="Gill Sans"/>
              </a:rPr>
              <a:t>Energy breaks</a:t>
            </a:r>
            <a:endParaRPr lang="en-US" b="1" dirty="0">
              <a:solidFill>
                <a:srgbClr val="0000FF"/>
              </a:solidFill>
              <a:latin typeface="Gill Sans"/>
              <a:cs typeface="Gill San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4600" y="1134178"/>
            <a:ext cx="8954263" cy="5723822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en-US" sz="11200" dirty="0" smtClean="0">
                <a:solidFill>
                  <a:schemeClr val="tx1"/>
                </a:solidFill>
                <a:latin typeface="Gill Sans"/>
                <a:cs typeface="Gill Sans"/>
              </a:rPr>
              <a:t>Human beings were not designed to sit in desks all day.  </a:t>
            </a:r>
            <a:r>
              <a:rPr lang="en-US" sz="11200" b="1" dirty="0" smtClean="0">
                <a:solidFill>
                  <a:schemeClr val="tx1"/>
                </a:solidFill>
                <a:latin typeface="Gill Sans"/>
                <a:cs typeface="Gill Sans"/>
              </a:rPr>
              <a:t>Energy breaks</a:t>
            </a:r>
            <a:r>
              <a:rPr lang="en-US" sz="11200" dirty="0" smtClean="0">
                <a:solidFill>
                  <a:schemeClr val="tx1"/>
                </a:solidFill>
                <a:latin typeface="Gill Sans"/>
                <a:cs typeface="Gill Sans"/>
              </a:rPr>
              <a:t> are a series of short, physical activities you can use to get your students moving and energized. </a:t>
            </a:r>
          </a:p>
          <a:p>
            <a:pPr algn="l"/>
            <a:endParaRPr lang="en-US" sz="11200" dirty="0">
              <a:solidFill>
                <a:schemeClr val="tx1"/>
              </a:solidFill>
              <a:latin typeface="Gill Sans"/>
              <a:cs typeface="Gill Sans"/>
            </a:endParaRPr>
          </a:p>
          <a:p>
            <a:pPr algn="l"/>
            <a:r>
              <a:rPr lang="en-US" sz="11200" b="1" dirty="0" smtClean="0">
                <a:solidFill>
                  <a:schemeClr val="tx1"/>
                </a:solidFill>
                <a:latin typeface="Gill Sans"/>
                <a:cs typeface="Gill Sans"/>
              </a:rPr>
              <a:t>TaiChi</a:t>
            </a:r>
            <a:r>
              <a:rPr lang="en-US" sz="11200" dirty="0" smtClean="0">
                <a:solidFill>
                  <a:schemeClr val="tx1"/>
                </a:solidFill>
                <a:latin typeface="Gill Sans"/>
                <a:cs typeface="Gill Sans"/>
              </a:rPr>
              <a:t> is an exercise activity.  </a:t>
            </a:r>
            <a:endParaRPr lang="en-US" sz="11200" dirty="0" smtClean="0">
              <a:solidFill>
                <a:schemeClr val="tx1"/>
              </a:solidFill>
              <a:latin typeface="Gill Sans"/>
              <a:cs typeface="Gill Sans"/>
            </a:endParaRPr>
          </a:p>
          <a:p>
            <a:pPr algn="l"/>
            <a:r>
              <a:rPr lang="en-US" sz="11200" dirty="0" smtClean="0">
                <a:solidFill>
                  <a:schemeClr val="tx1"/>
                </a:solidFill>
                <a:latin typeface="Gill Sans"/>
                <a:cs typeface="Gill Sans"/>
              </a:rPr>
              <a:t>This one introduces Tai Chi and practices about 1-minute. </a:t>
            </a:r>
          </a:p>
          <a:p>
            <a:pPr algn="l"/>
            <a:r>
              <a:rPr lang="en-US" sz="11200" dirty="0" smtClean="0">
                <a:solidFill>
                  <a:schemeClr val="tx1"/>
                </a:solidFill>
                <a:latin typeface="Gill Sans"/>
                <a:cs typeface="Gill Sans"/>
              </a:rPr>
              <a:t>Tai Chi #2 and #3 each do another minute. </a:t>
            </a:r>
          </a:p>
          <a:p>
            <a:pPr algn="l"/>
            <a:r>
              <a:rPr lang="en-US" sz="11200" dirty="0" smtClean="0">
                <a:solidFill>
                  <a:schemeClr val="tx1"/>
                </a:solidFill>
                <a:latin typeface="Gill Sans"/>
                <a:cs typeface="Gill Sans"/>
              </a:rPr>
              <a:t>Tai Chi 5-minute routine does a complete routine. </a:t>
            </a:r>
            <a:endParaRPr lang="en-US" sz="5600" dirty="0">
              <a:solidFill>
                <a:schemeClr val="tx1"/>
              </a:solidFill>
              <a:latin typeface="Gill Sans"/>
              <a:cs typeface="Gill Sans"/>
            </a:endParaRPr>
          </a:p>
          <a:p>
            <a:pPr algn="l"/>
            <a:endParaRPr lang="en-US" sz="14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l"/>
            <a:endParaRPr lang="en-US" sz="14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l"/>
            <a:endParaRPr lang="en-US" sz="14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l"/>
            <a:endParaRPr lang="en-US" sz="14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l"/>
            <a:r>
              <a:rPr lang="en-US" sz="11200" dirty="0" smtClean="0">
                <a:solidFill>
                  <a:schemeClr val="tx1"/>
                </a:solidFill>
                <a:latin typeface="Gill Sans"/>
                <a:cs typeface="Gill Sans"/>
              </a:rPr>
              <a:t>References are on the last slide. </a:t>
            </a:r>
          </a:p>
          <a:p>
            <a:pPr algn="l"/>
            <a:r>
              <a:rPr lang="en-US" sz="11200" dirty="0" smtClean="0">
                <a:solidFill>
                  <a:schemeClr val="tx1"/>
                </a:solidFill>
                <a:latin typeface="Gill Sans"/>
                <a:cs typeface="Gill Sans"/>
              </a:rPr>
              <a:t>Thanks to Satsuki McNeill for suggesting this. </a:t>
            </a:r>
          </a:p>
          <a:p>
            <a:pPr algn="l"/>
            <a:endParaRPr lang="en-US" sz="5600" dirty="0">
              <a:solidFill>
                <a:schemeClr val="tx1"/>
              </a:solidFill>
              <a:latin typeface="Gill Sans"/>
              <a:cs typeface="Gill Sans"/>
            </a:endParaRPr>
          </a:p>
          <a:p>
            <a:pPr algn="l"/>
            <a:r>
              <a:rPr lang="en-US" sz="7200" dirty="0" smtClean="0">
                <a:solidFill>
                  <a:schemeClr val="tx1"/>
                </a:solidFill>
                <a:latin typeface="Gill Sans"/>
                <a:cs typeface="Gill Sans"/>
              </a:rPr>
              <a:t>© Marc Helgesen.  May be freely used for non-commercial purposes.</a:t>
            </a:r>
          </a:p>
          <a:p>
            <a:pPr algn="l"/>
            <a:r>
              <a:rPr lang="en-US" sz="7200" dirty="0" smtClean="0">
                <a:solidFill>
                  <a:schemeClr val="tx1"/>
                </a:solidFill>
                <a:latin typeface="Gill Sans"/>
                <a:cs typeface="Gill Sans"/>
              </a:rPr>
              <a:t>For more, visit:  </a:t>
            </a:r>
            <a:r>
              <a:rPr lang="en-US" sz="7200" dirty="0" smtClean="0">
                <a:solidFill>
                  <a:schemeClr val="tx1"/>
                </a:solidFill>
                <a:latin typeface="Gill Sans"/>
                <a:cs typeface="Gill Sans"/>
                <a:hlinkClick r:id="rId2"/>
              </a:rPr>
              <a:t>www.HelgesenHandouts.weebly.com</a:t>
            </a:r>
            <a:r>
              <a:rPr lang="en-US" sz="7200" dirty="0" smtClean="0">
                <a:solidFill>
                  <a:schemeClr val="tx1"/>
                </a:solidFill>
                <a:latin typeface="Gill Sans"/>
                <a:cs typeface="Gill Sans"/>
              </a:rPr>
              <a:t>.   Click on “Physical activity…” </a:t>
            </a:r>
          </a:p>
          <a:p>
            <a:pPr algn="l"/>
            <a:endParaRPr lang="en-US" sz="4400" dirty="0">
              <a:solidFill>
                <a:schemeClr val="tx1"/>
              </a:solidFill>
              <a:latin typeface="Gill Sans"/>
              <a:cs typeface="Gill Sans"/>
            </a:endParaRPr>
          </a:p>
          <a:p>
            <a:pPr algn="l"/>
            <a:r>
              <a:rPr lang="en-US" sz="7200" dirty="0" smtClean="0">
                <a:solidFill>
                  <a:schemeClr val="tx1"/>
                </a:solidFill>
                <a:latin typeface="Gill Sans"/>
                <a:cs typeface="Gill Sans"/>
              </a:rPr>
              <a:t> </a:t>
            </a:r>
            <a:r>
              <a:rPr lang="en-US" sz="7200" dirty="0">
                <a:solidFill>
                  <a:srgbClr val="FF0000"/>
                </a:solidFill>
                <a:latin typeface="Gill Sans"/>
                <a:cs typeface="Gill Sans"/>
              </a:rPr>
              <a:t>This slide is for the teacher’s information.   The student slide show starts with slide 2.</a:t>
            </a:r>
          </a:p>
          <a:p>
            <a:pPr algn="l"/>
            <a:endParaRPr lang="en-US" dirty="0">
              <a:solidFill>
                <a:schemeClr val="tx1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936776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8206" y="501757"/>
            <a:ext cx="7589187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Gill Sans"/>
                <a:cs typeface="Gill Sans"/>
              </a:rPr>
              <a:t>Full video:</a:t>
            </a:r>
          </a:p>
          <a:p>
            <a:r>
              <a:rPr lang="en-US" sz="4000" dirty="0" smtClean="0">
                <a:latin typeface="Gill Sans"/>
                <a:cs typeface="Gill Sans"/>
              </a:rPr>
              <a:t>Tai Chi 5 minutes a day Module 01</a:t>
            </a:r>
          </a:p>
          <a:p>
            <a:r>
              <a:rPr lang="en-US" sz="2400" dirty="0">
                <a:latin typeface="Gill Sans"/>
                <a:cs typeface="Gill Sans"/>
                <a:hlinkClick r:id="rId2"/>
              </a:rPr>
              <a:t>https://www.youtube.com/watch?v=cEOS2zoyQw4&amp;t=411s</a:t>
            </a:r>
            <a:endParaRPr lang="en-US" sz="2400" dirty="0">
              <a:latin typeface="Gill Sans"/>
              <a:cs typeface="Gill San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8206" y="2428096"/>
            <a:ext cx="714695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Gill Sans"/>
                <a:cs typeface="Gill Sans"/>
              </a:rPr>
              <a:t>Psychology reference:</a:t>
            </a:r>
          </a:p>
          <a:p>
            <a:r>
              <a:rPr lang="en-US" sz="4000" dirty="0" smtClean="0"/>
              <a:t>Wei, M. (4/24/2018)  Tai Chi May</a:t>
            </a:r>
          </a:p>
          <a:p>
            <a:r>
              <a:rPr lang="en-US" sz="4000" dirty="0" smtClean="0"/>
              <a:t>Improve Brain Health and Muscle </a:t>
            </a:r>
          </a:p>
          <a:p>
            <a:r>
              <a:rPr lang="en-US" sz="4000" dirty="0" smtClean="0"/>
              <a:t>Recovery.  </a:t>
            </a:r>
            <a:r>
              <a:rPr lang="en-US" sz="4000" dirty="0" smtClean="0"/>
              <a:t>Psychologytoday.com</a:t>
            </a:r>
            <a:endParaRPr lang="en-US" sz="4000" dirty="0" smtClean="0"/>
          </a:p>
          <a:p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799562" y="5112115"/>
            <a:ext cx="635302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Gill Sans"/>
                <a:cs typeface="Gill Sans"/>
              </a:rPr>
              <a:t>Thanks to Satsuki McNeill for </a:t>
            </a:r>
          </a:p>
          <a:p>
            <a:r>
              <a:rPr lang="en-US" sz="4000" dirty="0">
                <a:latin typeface="Gill Sans"/>
                <a:cs typeface="Gill Sans"/>
              </a:rPr>
              <a:t>s</a:t>
            </a:r>
            <a:r>
              <a:rPr lang="en-US" sz="4000" dirty="0" smtClean="0">
                <a:latin typeface="Gill Sans"/>
                <a:cs typeface="Gill Sans"/>
              </a:rPr>
              <a:t>uggesting this.</a:t>
            </a:r>
          </a:p>
          <a:p>
            <a:endParaRPr lang="en-US" sz="400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508749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4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6461" y="17463"/>
            <a:ext cx="3581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3957861" y="2138249"/>
            <a:ext cx="4703805" cy="2908588"/>
          </a:xfrm>
          <a:prstGeom prst="wedgeEllipseCallout">
            <a:avLst>
              <a:gd name="adj1" fmla="val -67215"/>
              <a:gd name="adj2" fmla="val -65677"/>
            </a:avLst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rgbClr val="FFFF00"/>
                </a:solidFill>
                <a:latin typeface="Chalkduster"/>
                <a:cs typeface="Chalkduster"/>
              </a:rPr>
              <a:t>Let’s move!</a:t>
            </a:r>
            <a:endParaRPr lang="en-US" sz="6600" dirty="0">
              <a:solidFill>
                <a:srgbClr val="FFFF00"/>
              </a:solidFill>
              <a:latin typeface="Chalkduster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408052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8618"/>
            <a:ext cx="5019640" cy="38563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884" y="3603170"/>
            <a:ext cx="7683500" cy="3822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47615" y="152400"/>
            <a:ext cx="40625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400" b="1" dirty="0" smtClean="0">
                <a:solidFill>
                  <a:srgbClr val="800000"/>
                </a:solidFill>
                <a:latin typeface="Gill Sans" charset="0"/>
                <a:cs typeface="Gill Sans" charset="0"/>
              </a:rPr>
              <a:t>More ideas at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7615" y="901116"/>
            <a:ext cx="85480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Gill Sans"/>
                <a:cs typeface="Gill Sans"/>
              </a:rPr>
              <a:t>http://</a:t>
            </a:r>
            <a:r>
              <a:rPr lang="en-US" sz="4000" b="1" dirty="0">
                <a:latin typeface="Gill Sans"/>
                <a:cs typeface="Gill Sans"/>
              </a:rPr>
              <a:t>tinyurl.com</a:t>
            </a:r>
            <a:r>
              <a:rPr lang="en-US" sz="4000" b="1" dirty="0">
                <a:latin typeface="Gill Sans"/>
                <a:cs typeface="Gill Sans"/>
              </a:rPr>
              <a:t>/ELT-physical</a:t>
            </a:r>
          </a:p>
        </p:txBody>
      </p:sp>
    </p:spTree>
    <p:extLst>
      <p:ext uri="{BB962C8B-B14F-4D97-AF65-F5344CB8AC3E}">
        <p14:creationId xmlns:p14="http://schemas.microsoft.com/office/powerpoint/2010/main" val="411105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9264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 rot="19845357">
            <a:off x="1305547" y="4251346"/>
            <a:ext cx="8281332" cy="1208329"/>
          </a:xfrm>
          <a:prstGeom prst="roundRect">
            <a:avLst/>
          </a:prstGeom>
          <a:solidFill>
            <a:srgbClr val="FFFF00">
              <a:alpha val="8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 rot="19798721">
            <a:off x="1571046" y="3978764"/>
            <a:ext cx="777648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 smtClean="0">
                <a:solidFill>
                  <a:srgbClr val="FF35F7"/>
                </a:solidFill>
                <a:latin typeface="Gill Sans"/>
                <a:cs typeface="Gill Sans"/>
              </a:rPr>
              <a:t>Energy break</a:t>
            </a:r>
            <a:endParaRPr lang="en-US" sz="8800" b="1" dirty="0">
              <a:solidFill>
                <a:srgbClr val="FF35F7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971605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1643"/>
            <a:ext cx="4622329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FFF00"/>
                </a:solidFill>
                <a:latin typeface="Gill Sans"/>
                <a:cs typeface="Gill Sans"/>
              </a:rPr>
              <a:t>Tai Chi #1 </a:t>
            </a:r>
          </a:p>
          <a:p>
            <a:r>
              <a:rPr lang="en-US" sz="5400" b="1" dirty="0" smtClean="0">
                <a:solidFill>
                  <a:schemeClr val="bg1"/>
                </a:solidFill>
                <a:latin typeface="Gill Sans"/>
                <a:cs typeface="Gill Sans"/>
              </a:rPr>
              <a:t>Introduction</a:t>
            </a:r>
            <a:endParaRPr lang="en-US" sz="5400" b="1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93329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i chi intro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35642"/>
            <a:ext cx="9144000" cy="54800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365" y="921809"/>
            <a:ext cx="52139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Presenter: Leia Cohen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1521"/>
            <a:ext cx="58578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/>
              <a:t>Tai Chi Introduction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416719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sychology-Today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61833" cy="16025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97600"/>
            <a:ext cx="6223000" cy="660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95812" y="271062"/>
            <a:ext cx="11660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Gill Sans"/>
                <a:cs typeface="Gill Sans"/>
              </a:rPr>
              <a:t>s</a:t>
            </a:r>
            <a:r>
              <a:rPr lang="en-US" sz="4800" dirty="0" smtClean="0">
                <a:latin typeface="Gill Sans"/>
                <a:cs typeface="Gill Sans"/>
              </a:rPr>
              <a:t>ays</a:t>
            </a:r>
            <a:endParaRPr lang="en-US" sz="4800" dirty="0">
              <a:latin typeface="Gill Sans"/>
              <a:cs typeface="Gill San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9488" y="1679256"/>
            <a:ext cx="36428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7200" b="1" dirty="0">
                <a:solidFill>
                  <a:srgbClr val="800000"/>
                </a:solidFill>
                <a:latin typeface="Gill Sans"/>
                <a:cs typeface="Gill Sans"/>
              </a:rPr>
              <a:t>Tai </a:t>
            </a:r>
            <a:r>
              <a:rPr lang="en-US" sz="7200" b="1" dirty="0" smtClean="0">
                <a:solidFill>
                  <a:srgbClr val="800000"/>
                </a:solidFill>
                <a:latin typeface="Gill Sans"/>
                <a:cs typeface="Gill Sans"/>
              </a:rPr>
              <a:t>chi</a:t>
            </a:r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 </a:t>
            </a:r>
            <a:endParaRPr lang="en-US" sz="6000" b="1" dirty="0">
              <a:solidFill>
                <a:srgbClr val="800000"/>
              </a:solidFill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4585" y="2589667"/>
            <a:ext cx="3077786" cy="326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400" b="1" dirty="0">
                <a:latin typeface="Gill Sans"/>
                <a:cs typeface="Gill Sans"/>
              </a:rPr>
              <a:t>m</a:t>
            </a:r>
            <a:r>
              <a:rPr lang="en-US" sz="4400" b="1" dirty="0" smtClean="0">
                <a:latin typeface="Gill Sans"/>
                <a:cs typeface="Gill Sans"/>
              </a:rPr>
              <a:t>ay</a:t>
            </a:r>
          </a:p>
          <a:p>
            <a:pPr algn="r"/>
            <a:r>
              <a:rPr lang="en-US" sz="5400" b="1" dirty="0">
                <a:latin typeface="Gill Sans"/>
                <a:cs typeface="Gill Sans"/>
              </a:rPr>
              <a:t>i</a:t>
            </a:r>
            <a:r>
              <a:rPr lang="en-US" sz="5400" b="1" dirty="0" smtClean="0">
                <a:latin typeface="Gill Sans"/>
                <a:cs typeface="Gill Sans"/>
              </a:rPr>
              <a:t>mprove</a:t>
            </a:r>
          </a:p>
          <a:p>
            <a:pPr algn="r"/>
            <a:r>
              <a:rPr lang="en-US" sz="5400" b="1" dirty="0">
                <a:latin typeface="Gill Sans"/>
                <a:cs typeface="Gill Sans"/>
              </a:rPr>
              <a:t>b</a:t>
            </a:r>
            <a:r>
              <a:rPr lang="en-US" sz="5400" b="1" dirty="0" smtClean="0">
                <a:latin typeface="Gill Sans"/>
                <a:cs typeface="Gill Sans"/>
              </a:rPr>
              <a:t>rain </a:t>
            </a:r>
          </a:p>
          <a:p>
            <a:pPr algn="r"/>
            <a:r>
              <a:rPr lang="en-US" sz="5400" b="1" dirty="0" smtClean="0">
                <a:latin typeface="Gill Sans"/>
                <a:cs typeface="Gill Sans"/>
              </a:rPr>
              <a:t>health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852099"/>
            <a:ext cx="1307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"/>
                <a:cs typeface="Gill Sans"/>
              </a:rPr>
              <a:t>Referencing </a:t>
            </a:r>
            <a:endParaRPr lang="en-US" dirty="0">
              <a:latin typeface="Gill Sans"/>
              <a:cs typeface="Gill Sans"/>
            </a:endParaRPr>
          </a:p>
        </p:txBody>
      </p:sp>
      <p:pic>
        <p:nvPicPr>
          <p:cNvPr id="10" name="Picture 9" descr="109643110.th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696" y="1775399"/>
            <a:ext cx="4506032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8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sychology-Today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61833" cy="16025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97600"/>
            <a:ext cx="6223000" cy="660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932" y="255944"/>
            <a:ext cx="11660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Gill Sans"/>
                <a:cs typeface="Gill Sans"/>
              </a:rPr>
              <a:t>s</a:t>
            </a:r>
            <a:r>
              <a:rPr lang="en-US" sz="4800" dirty="0" smtClean="0">
                <a:latin typeface="Gill Sans"/>
                <a:cs typeface="Gill Sans"/>
              </a:rPr>
              <a:t>ays</a:t>
            </a:r>
            <a:endParaRPr lang="en-US" sz="4800" dirty="0">
              <a:latin typeface="Gill Sans"/>
              <a:cs typeface="Gill San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9488" y="1679256"/>
            <a:ext cx="36428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7200" b="1" dirty="0">
                <a:solidFill>
                  <a:srgbClr val="800000"/>
                </a:solidFill>
                <a:latin typeface="Gill Sans"/>
                <a:cs typeface="Gill Sans"/>
              </a:rPr>
              <a:t>Tai </a:t>
            </a:r>
            <a:r>
              <a:rPr lang="en-US" sz="7200" b="1" dirty="0" smtClean="0">
                <a:solidFill>
                  <a:srgbClr val="800000"/>
                </a:solidFill>
                <a:latin typeface="Gill Sans"/>
                <a:cs typeface="Gill Sans"/>
              </a:rPr>
              <a:t>chi</a:t>
            </a:r>
            <a:r>
              <a:rPr lang="en-US" sz="6000" b="1" dirty="0" smtClean="0">
                <a:solidFill>
                  <a:prstClr val="black"/>
                </a:solidFill>
                <a:latin typeface="Gill Sans"/>
                <a:cs typeface="Gill Sans"/>
              </a:rPr>
              <a:t> </a:t>
            </a:r>
            <a:endParaRPr lang="en-US" sz="6000" b="1" dirty="0">
              <a:solidFill>
                <a:prstClr val="black"/>
              </a:solidFill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580145" y="2589667"/>
            <a:ext cx="5442516" cy="326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400" b="1" dirty="0" smtClean="0">
                <a:latin typeface="Gill Sans"/>
                <a:cs typeface="Gill Sans"/>
              </a:rPr>
              <a:t>may</a:t>
            </a:r>
          </a:p>
          <a:p>
            <a:pPr algn="r"/>
            <a:r>
              <a:rPr lang="en-US" sz="5400" b="1" dirty="0">
                <a:latin typeface="Gill Sans"/>
                <a:cs typeface="Gill Sans"/>
              </a:rPr>
              <a:t>p</a:t>
            </a:r>
            <a:r>
              <a:rPr lang="en-US" sz="5400" b="1" dirty="0" smtClean="0">
                <a:latin typeface="Gill Sans"/>
                <a:cs typeface="Gill Sans"/>
              </a:rPr>
              <a:t>romote</a:t>
            </a:r>
          </a:p>
          <a:p>
            <a:pPr algn="r"/>
            <a:r>
              <a:rPr lang="en-US" sz="5400" b="1" dirty="0" smtClean="0">
                <a:latin typeface="Gill Sans"/>
                <a:cs typeface="Gill Sans"/>
              </a:rPr>
              <a:t>neuro</a:t>
            </a:r>
            <a:r>
              <a:rPr lang="en-US" sz="5400" b="1" dirty="0" smtClean="0">
                <a:latin typeface="Gill Sans"/>
                <a:cs typeface="Gill Sans"/>
              </a:rPr>
              <a:t>-</a:t>
            </a:r>
          </a:p>
          <a:p>
            <a:pPr algn="r"/>
            <a:r>
              <a:rPr lang="en-US" sz="5400" b="1" dirty="0" smtClean="0">
                <a:latin typeface="Gill Sans"/>
                <a:cs typeface="Gill Sans"/>
              </a:rPr>
              <a:t>plasticity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852099"/>
            <a:ext cx="1307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Referencing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3660" y="2003659"/>
            <a:ext cx="4457700" cy="3911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30938" y="5923104"/>
            <a:ext cx="1505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"/>
                <a:cs typeface="Gill Sans"/>
              </a:rPr>
              <a:t>Art: journal of </a:t>
            </a:r>
          </a:p>
          <a:p>
            <a:r>
              <a:rPr lang="en-US" dirty="0" smtClean="0">
                <a:latin typeface="Gill Sans"/>
                <a:cs typeface="Gill Sans"/>
              </a:rPr>
              <a:t>Cell Biology</a:t>
            </a:r>
            <a:endParaRPr lang="en-US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06915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sychology-Today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61833" cy="16025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97600"/>
            <a:ext cx="6223000" cy="660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932" y="255944"/>
            <a:ext cx="11660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Gill Sans"/>
                <a:cs typeface="Gill Sans"/>
              </a:rPr>
              <a:t>s</a:t>
            </a:r>
            <a:r>
              <a:rPr lang="en-US" sz="4800" dirty="0" smtClean="0">
                <a:latin typeface="Gill Sans"/>
                <a:cs typeface="Gill Sans"/>
              </a:rPr>
              <a:t>ays</a:t>
            </a:r>
            <a:endParaRPr lang="en-US" sz="4800" dirty="0">
              <a:latin typeface="Gill Sans"/>
              <a:cs typeface="Gill San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9488" y="1679256"/>
            <a:ext cx="36428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7200" b="1" dirty="0">
                <a:solidFill>
                  <a:srgbClr val="800000"/>
                </a:solidFill>
                <a:latin typeface="Gill Sans"/>
                <a:cs typeface="Gill Sans"/>
              </a:rPr>
              <a:t>Tai </a:t>
            </a:r>
            <a:r>
              <a:rPr lang="en-US" sz="7200" b="1" dirty="0" smtClean="0">
                <a:solidFill>
                  <a:srgbClr val="800000"/>
                </a:solidFill>
                <a:latin typeface="Gill Sans"/>
                <a:cs typeface="Gill Sans"/>
              </a:rPr>
              <a:t>chi</a:t>
            </a:r>
            <a:r>
              <a:rPr lang="en-US" sz="6000" b="1" dirty="0" smtClean="0">
                <a:solidFill>
                  <a:prstClr val="black"/>
                </a:solidFill>
                <a:latin typeface="Gill Sans"/>
                <a:cs typeface="Gill Sans"/>
              </a:rPr>
              <a:t> </a:t>
            </a:r>
            <a:endParaRPr lang="en-US" sz="6000" b="1" dirty="0">
              <a:solidFill>
                <a:prstClr val="black"/>
              </a:solidFill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2395" y="2589667"/>
            <a:ext cx="365997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5400" b="1" dirty="0" smtClean="0">
                <a:latin typeface="Gill Sans"/>
                <a:cs typeface="Gill Sans"/>
              </a:rPr>
              <a:t>speeds up</a:t>
            </a:r>
          </a:p>
          <a:p>
            <a:pPr algn="r"/>
            <a:r>
              <a:rPr lang="en-US" sz="5400" b="1" dirty="0">
                <a:latin typeface="Gill Sans"/>
                <a:cs typeface="Gill Sans"/>
              </a:rPr>
              <a:t>m</a:t>
            </a:r>
            <a:r>
              <a:rPr lang="en-US" sz="5400" b="1" dirty="0" smtClean="0">
                <a:latin typeface="Gill Sans"/>
                <a:cs typeface="Gill Sans"/>
              </a:rPr>
              <a:t>uscle</a:t>
            </a:r>
          </a:p>
          <a:p>
            <a:pPr algn="r"/>
            <a:r>
              <a:rPr lang="en-US" sz="5400" b="1" dirty="0" smtClean="0">
                <a:latin typeface="Gill Sans"/>
                <a:cs typeface="Gill Sans"/>
              </a:rPr>
              <a:t>recovery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852099"/>
            <a:ext cx="1307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Referencing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945" y="2133167"/>
            <a:ext cx="4491567" cy="304182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783681" y="5482767"/>
            <a:ext cx="1558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Art</a:t>
            </a:r>
            <a:r>
              <a:rPr lang="en-US" dirty="0" smtClean="0">
                <a:latin typeface="Gill Sans"/>
                <a:cs typeface="Gill Sans"/>
              </a:rPr>
              <a:t>: </a:t>
            </a:r>
            <a:r>
              <a:rPr lang="en-US" dirty="0" smtClean="0">
                <a:latin typeface="Gill Sans"/>
                <a:cs typeface="Gill Sans"/>
              </a:rPr>
              <a:t>Study.com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15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sychology-Today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61833" cy="16025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97600"/>
            <a:ext cx="6223000" cy="660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932" y="255944"/>
            <a:ext cx="11660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Gill Sans"/>
                <a:cs typeface="Gill Sans"/>
              </a:rPr>
              <a:t>s</a:t>
            </a:r>
            <a:r>
              <a:rPr lang="en-US" sz="4800" dirty="0" smtClean="0">
                <a:latin typeface="Gill Sans"/>
                <a:cs typeface="Gill Sans"/>
              </a:rPr>
              <a:t>ays</a:t>
            </a:r>
            <a:endParaRPr lang="en-US" sz="4800" dirty="0">
              <a:latin typeface="Gill Sans"/>
              <a:cs typeface="Gill San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9488" y="1679256"/>
            <a:ext cx="36428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7200" b="1" dirty="0">
                <a:solidFill>
                  <a:srgbClr val="800000"/>
                </a:solidFill>
                <a:latin typeface="Gill Sans"/>
                <a:cs typeface="Gill Sans"/>
              </a:rPr>
              <a:t>Tai </a:t>
            </a:r>
            <a:r>
              <a:rPr lang="en-US" sz="7200" b="1" dirty="0" smtClean="0">
                <a:solidFill>
                  <a:srgbClr val="800000"/>
                </a:solidFill>
                <a:latin typeface="Gill Sans"/>
                <a:cs typeface="Gill Sans"/>
              </a:rPr>
              <a:t>chi</a:t>
            </a:r>
            <a:r>
              <a:rPr lang="en-US" sz="6000" b="1" dirty="0" smtClean="0">
                <a:solidFill>
                  <a:prstClr val="black"/>
                </a:solidFill>
                <a:latin typeface="Gill Sans"/>
                <a:cs typeface="Gill Sans"/>
              </a:rPr>
              <a:t> </a:t>
            </a:r>
            <a:endParaRPr lang="en-US" sz="6000" b="1" dirty="0">
              <a:solidFill>
                <a:prstClr val="black"/>
              </a:solidFill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2369" y="2589667"/>
            <a:ext cx="30900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>
                <a:latin typeface="Gill Sans"/>
                <a:cs typeface="Gill Sans"/>
              </a:rPr>
              <a:t>r</a:t>
            </a:r>
            <a:r>
              <a:rPr lang="en-US" sz="5400" b="1" dirty="0" smtClean="0">
                <a:latin typeface="Gill Sans"/>
                <a:cs typeface="Gill Sans"/>
              </a:rPr>
              <a:t>educes</a:t>
            </a:r>
          </a:p>
          <a:p>
            <a:pPr algn="r"/>
            <a:r>
              <a:rPr lang="en-US" sz="5400" b="1" dirty="0">
                <a:latin typeface="Gill Sans"/>
                <a:cs typeface="Gill Sans"/>
              </a:rPr>
              <a:t>s</a:t>
            </a:r>
            <a:r>
              <a:rPr lang="en-US" sz="5400" b="1" dirty="0" smtClean="0">
                <a:latin typeface="Gill Sans"/>
                <a:cs typeface="Gill Sans"/>
              </a:rPr>
              <a:t>tress &amp; </a:t>
            </a:r>
          </a:p>
          <a:p>
            <a:pPr algn="r"/>
            <a:r>
              <a:rPr lang="en-US" sz="5400" b="1" dirty="0">
                <a:latin typeface="Gill Sans"/>
                <a:cs typeface="Gill Sans"/>
              </a:rPr>
              <a:t>a</a:t>
            </a:r>
            <a:r>
              <a:rPr lang="en-US" sz="5400" b="1" dirty="0" smtClean="0">
                <a:latin typeface="Gill Sans"/>
                <a:cs typeface="Gill Sans"/>
              </a:rPr>
              <a:t>nxiety</a:t>
            </a:r>
            <a:endParaRPr lang="en-US" sz="5400" b="1" dirty="0" smtClean="0">
              <a:latin typeface="Gill Sans"/>
              <a:cs typeface="Gill Sans"/>
            </a:endParaRPr>
          </a:p>
          <a:p>
            <a:pPr algn="r"/>
            <a:endParaRPr lang="en-US" sz="5400" b="1" dirty="0" smtClean="0">
              <a:latin typeface="Gill Sans"/>
              <a:cs typeface="Gill San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852099"/>
            <a:ext cx="1307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Referencing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348" y="1061258"/>
            <a:ext cx="4388978" cy="479084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17356" y="1086941"/>
            <a:ext cx="3364827" cy="272351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4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4051" y="309331"/>
            <a:ext cx="81069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7200" b="1" dirty="0" smtClean="0">
                <a:latin typeface="Gill Sans"/>
                <a:cs typeface="Gill Sans"/>
              </a:rPr>
              <a:t>Let’s try!  </a:t>
            </a:r>
            <a:r>
              <a:rPr lang="en-US" sz="4800" b="1" dirty="0" smtClean="0">
                <a:latin typeface="Gill Sans"/>
                <a:cs typeface="Gill Sans"/>
              </a:rPr>
              <a:t>-1 minute</a:t>
            </a:r>
          </a:p>
        </p:txBody>
      </p:sp>
      <p:pic>
        <p:nvPicPr>
          <p:cNvPr id="3" name="tai chi #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40" y="1760538"/>
            <a:ext cx="9136960" cy="509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08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274</Words>
  <Application>Microsoft Macintosh PowerPoint</Application>
  <PresentationFormat>On-screen Show (4:3)</PresentationFormat>
  <Paragraphs>66</Paragraphs>
  <Slides>12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Energy breaks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Miyagi Gakuin Women's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 Helgesen</dc:creator>
  <cp:lastModifiedBy>Marc Helgesen</cp:lastModifiedBy>
  <cp:revision>70</cp:revision>
  <dcterms:created xsi:type="dcterms:W3CDTF">2015-01-17T07:13:11Z</dcterms:created>
  <dcterms:modified xsi:type="dcterms:W3CDTF">2019-09-05T05:11:43Z</dcterms:modified>
</cp:coreProperties>
</file>