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6" r:id="rId4"/>
    <p:sldId id="259" r:id="rId5"/>
    <p:sldId id="260" r:id="rId6"/>
    <p:sldId id="287" r:id="rId7"/>
    <p:sldId id="275" r:id="rId8"/>
    <p:sldId id="276" r:id="rId9"/>
    <p:sldId id="261" r:id="rId10"/>
    <p:sldId id="273" r:id="rId11"/>
    <p:sldId id="262" r:id="rId12"/>
    <p:sldId id="274" r:id="rId13"/>
    <p:sldId id="265" r:id="rId14"/>
    <p:sldId id="266" r:id="rId15"/>
    <p:sldId id="285" r:id="rId16"/>
    <p:sldId id="286" r:id="rId17"/>
    <p:sldId id="267" r:id="rId18"/>
    <p:sldId id="268" r:id="rId19"/>
    <p:sldId id="277" r:id="rId20"/>
    <p:sldId id="278" r:id="rId21"/>
    <p:sldId id="280" r:id="rId22"/>
    <p:sldId id="281" r:id="rId23"/>
    <p:sldId id="282" r:id="rId24"/>
    <p:sldId id="270" r:id="rId25"/>
    <p:sldId id="288" r:id="rId26"/>
    <p:sldId id="272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18" autoAdjust="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18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2ACC6-1B9D-CB4C-A8DC-05436ABE28B3}" type="datetimeFigureOut">
              <a:rPr lang="en-US" smtClean="0"/>
              <a:t>4/29/18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C8A75-6C94-C54C-A631-81DCA6657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906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1C1B238-4C1B-AF47-8EF9-55A3F11B4F73}" type="slidenum">
              <a:rPr lang="en-US" altLang="ja-JP" sz="1200">
                <a:latin typeface="Calibri" charset="0"/>
              </a:rPr>
              <a:pPr eaLnBrk="1" hangingPunct="1"/>
              <a:t>2</a:t>
            </a:fld>
            <a:endParaRPr lang="en-US" altLang="ja-JP" sz="1200">
              <a:latin typeface="Calibri" charset="0"/>
            </a:endParaRPr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0" lang="ja-JP" altLang="en-US" b="1">
                <a:solidFill>
                  <a:srgbClr val="FE1C4F"/>
                </a:solidFill>
                <a:latin typeface="Lucida Handwriting" charset="0"/>
                <a:ea typeface="Osaka" charset="0"/>
                <a:cs typeface="Osaka" charset="0"/>
              </a:rPr>
              <a:t>Mama &amp; papa &amp; teachers </a:t>
            </a:r>
          </a:p>
          <a:p>
            <a:r>
              <a:rPr kumimoji="0" lang="ja-JP" altLang="en-US" b="1">
                <a:solidFill>
                  <a:srgbClr val="FE1C4F"/>
                </a:solidFill>
                <a:latin typeface="Lucida Handwriting" charset="0"/>
                <a:ea typeface="Osaka" charset="0"/>
                <a:cs typeface="Osaka" charset="0"/>
              </a:rPr>
              <a:t>	reading to you.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7A7B-579D-C240-B332-C2E12378218B}" type="datetimeFigureOut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6FF0-4D41-2544-8B14-A15EF9CED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104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7A7B-579D-C240-B332-C2E12378218B}" type="datetimeFigureOut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6FF0-4D41-2544-8B14-A15EF9CED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59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7A7B-579D-C240-B332-C2E12378218B}" type="datetimeFigureOut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6FF0-4D41-2544-8B14-A15EF9CED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916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7A7B-579D-C240-B332-C2E12378218B}" type="datetimeFigureOut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6FF0-4D41-2544-8B14-A15EF9CED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6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7A7B-579D-C240-B332-C2E12378218B}" type="datetimeFigureOut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6FF0-4D41-2544-8B14-A15EF9CED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17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7A7B-579D-C240-B332-C2E12378218B}" type="datetimeFigureOut">
              <a:rPr lang="en-US" smtClean="0"/>
              <a:t>4/29/18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6FF0-4D41-2544-8B14-A15EF9CED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75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7A7B-579D-C240-B332-C2E12378218B}" type="datetimeFigureOut">
              <a:rPr lang="en-US" smtClean="0"/>
              <a:t>4/29/18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6FF0-4D41-2544-8B14-A15EF9CED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70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7A7B-579D-C240-B332-C2E12378218B}" type="datetimeFigureOut">
              <a:rPr lang="en-US" smtClean="0"/>
              <a:t>4/29/18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6FF0-4D41-2544-8B14-A15EF9CED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59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7A7B-579D-C240-B332-C2E12378218B}" type="datetimeFigureOut">
              <a:rPr lang="en-US" smtClean="0"/>
              <a:t>4/29/18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6FF0-4D41-2544-8B14-A15EF9CED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58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7A7B-579D-C240-B332-C2E12378218B}" type="datetimeFigureOut">
              <a:rPr lang="en-US" smtClean="0"/>
              <a:t>4/29/18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6FF0-4D41-2544-8B14-A15EF9CED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8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67A7B-579D-C240-B332-C2E12378218B}" type="datetimeFigureOut">
              <a:rPr lang="en-US" smtClean="0"/>
              <a:t>4/29/18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06FF0-4D41-2544-8B14-A15EF9CED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376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67A7B-579D-C240-B332-C2E12378218B}" type="datetimeFigureOut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06FF0-4D41-2544-8B14-A15EF9CED9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47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200098" cy="685800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64564" y="5034125"/>
            <a:ext cx="8664478" cy="1574347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48236" y="5320570"/>
            <a:ext cx="85823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Storytelling with kids</a:t>
            </a:r>
            <a:endParaRPr lang="en-US" sz="60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16545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002348" y="3004308"/>
            <a:ext cx="496021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 smtClean="0">
                <a:latin typeface="Gill Sans"/>
                <a:cs typeface="Gill Sans"/>
              </a:rPr>
              <a:t>Your voice</a:t>
            </a:r>
          </a:p>
          <a:p>
            <a:pPr algn="r"/>
            <a:r>
              <a:rPr lang="en-US" sz="6000" b="1" dirty="0">
                <a:latin typeface="Gill Sans"/>
                <a:cs typeface="Gill Sans"/>
              </a:rPr>
              <a:t>m</a:t>
            </a:r>
            <a:r>
              <a:rPr lang="en-US" sz="6000" b="1" dirty="0" smtClean="0">
                <a:latin typeface="Gill Sans"/>
                <a:cs typeface="Gill Sans"/>
              </a:rPr>
              <a:t>ust </a:t>
            </a:r>
          </a:p>
          <a:p>
            <a:pPr algn="r"/>
            <a:r>
              <a:rPr lang="en-US" sz="6000" b="1" dirty="0">
                <a:latin typeface="Gill Sans"/>
                <a:cs typeface="Gill Sans"/>
              </a:rPr>
              <a:t>s</a:t>
            </a:r>
            <a:r>
              <a:rPr lang="en-US" sz="6000" b="1" dirty="0" smtClean="0">
                <a:latin typeface="Gill Sans"/>
                <a:cs typeface="Gill Sans"/>
              </a:rPr>
              <a:t>how </a:t>
            </a:r>
          </a:p>
          <a:p>
            <a:pPr algn="r"/>
            <a:r>
              <a:rPr lang="en-US" sz="6000" b="1" dirty="0" smtClean="0">
                <a:latin typeface="Gill Sans"/>
                <a:cs typeface="Gill Sans"/>
              </a:rPr>
              <a:t>emotion</a:t>
            </a:r>
            <a:endParaRPr lang="en-US" sz="6000" b="1" dirty="0">
              <a:latin typeface="Gill Sans"/>
              <a:cs typeface="Gill San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8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06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12"/>
            <a:ext cx="9144000" cy="68525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80807" y="275741"/>
            <a:ext cx="257915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 smtClean="0">
                <a:latin typeface="Gill Sans"/>
                <a:cs typeface="Gill Sans"/>
              </a:rPr>
              <a:t>Use </a:t>
            </a:r>
          </a:p>
          <a:p>
            <a:pPr algn="r"/>
            <a:r>
              <a:rPr lang="en-US" sz="6000" b="1" dirty="0" smtClean="0">
                <a:latin typeface="Gill Sans"/>
                <a:cs typeface="Gill Sans"/>
              </a:rPr>
              <a:t>voice</a:t>
            </a:r>
            <a:r>
              <a:rPr lang="en-US" sz="6000" b="1" dirty="0" smtClean="0">
                <a:solidFill>
                  <a:srgbClr val="FF0000"/>
                </a:solidFill>
                <a:latin typeface="Gill Sans"/>
                <a:cs typeface="Gill Sans"/>
              </a:rPr>
              <a:t>s</a:t>
            </a:r>
            <a:endParaRPr lang="en-US" sz="6000" b="1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406" y="2503905"/>
            <a:ext cx="3072364" cy="40074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9908" y="2503905"/>
            <a:ext cx="3734092" cy="40074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9908" y="2076475"/>
            <a:ext cx="3734092" cy="5110852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447369" y="3217957"/>
            <a:ext cx="4170630" cy="2438721"/>
          </a:xfrm>
          <a:prstGeom prst="wedgeRoundRectCallout">
            <a:avLst>
              <a:gd name="adj1" fmla="val 77628"/>
              <a:gd name="adj2" fmla="val -28624"/>
              <a:gd name="adj3" fmla="val 16667"/>
            </a:avLst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32238" y="3549854"/>
            <a:ext cx="418576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Chalkduster"/>
                <a:cs typeface="Chalkduster"/>
              </a:rPr>
              <a:t>What big </a:t>
            </a:r>
          </a:p>
          <a:p>
            <a:r>
              <a:rPr lang="en-US" sz="4000" dirty="0">
                <a:solidFill>
                  <a:srgbClr val="FF0000"/>
                </a:solidFill>
                <a:latin typeface="Chalkduster"/>
                <a:cs typeface="Chalkduster"/>
              </a:rPr>
              <a:t>e</a:t>
            </a:r>
            <a:r>
              <a:rPr lang="en-US" sz="4000" dirty="0" smtClean="0">
                <a:solidFill>
                  <a:srgbClr val="FF0000"/>
                </a:solidFill>
                <a:latin typeface="Chalkduster"/>
                <a:cs typeface="Chalkduster"/>
              </a:rPr>
              <a:t>yes you have</a:t>
            </a:r>
          </a:p>
          <a:p>
            <a:r>
              <a:rPr lang="en-US" sz="4000" dirty="0" smtClean="0">
                <a:solidFill>
                  <a:srgbClr val="FF0000"/>
                </a:solidFill>
                <a:latin typeface="Chalkduster"/>
                <a:cs typeface="Chalkduster"/>
              </a:rPr>
              <a:t>Grandma!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7369" y="3560263"/>
            <a:ext cx="393972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duster"/>
                <a:cs typeface="Chalkduster"/>
              </a:rPr>
              <a:t>The better to</a:t>
            </a:r>
          </a:p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Chalkduster"/>
                <a:cs typeface="Chalkduster"/>
              </a:rPr>
              <a:t>s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duster"/>
                <a:cs typeface="Chalkduster"/>
              </a:rPr>
              <a:t>ee you, </a:t>
            </a:r>
          </a:p>
          <a:p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halkduster"/>
                <a:cs typeface="Chalkduster"/>
              </a:rPr>
              <a:t>my dear!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7369" y="3549854"/>
            <a:ext cx="393972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halkduster"/>
                <a:cs typeface="Chalkduster"/>
              </a:rPr>
              <a:t>The better to</a:t>
            </a:r>
          </a:p>
          <a:p>
            <a:r>
              <a:rPr lang="en-US" sz="4000" dirty="0" smtClean="0">
                <a:solidFill>
                  <a:srgbClr val="FF0000"/>
                </a:solidFill>
                <a:latin typeface="Chalkduster"/>
                <a:cs typeface="Chalkduster"/>
              </a:rPr>
              <a:t>eat</a:t>
            </a:r>
            <a:r>
              <a:rPr lang="en-US" sz="4000" dirty="0" smtClean="0">
                <a:latin typeface="Chalkduster"/>
                <a:cs typeface="Chalkduster"/>
              </a:rPr>
              <a:t> you, </a:t>
            </a:r>
          </a:p>
          <a:p>
            <a:r>
              <a:rPr lang="en-US" sz="4000" dirty="0" smtClean="0">
                <a:latin typeface="Chalkduster"/>
                <a:cs typeface="Chalkduster"/>
              </a:rPr>
              <a:t>my dear!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0306" y="6435914"/>
            <a:ext cx="3932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"/>
                <a:cs typeface="Gill Sans"/>
              </a:rPr>
              <a:t>Art credit: v-l-a-d-</a:t>
            </a:r>
            <a:r>
              <a:rPr lang="en-US" dirty="0" err="1">
                <a:latin typeface="Gill Sans"/>
                <a:cs typeface="Gill Sans"/>
              </a:rPr>
              <a:t>i</a:t>
            </a:r>
            <a:r>
              <a:rPr lang="en-US" dirty="0">
                <a:latin typeface="Gill Sans"/>
                <a:cs typeface="Gill Sans"/>
              </a:rPr>
              <a:t>-m-</a:t>
            </a:r>
            <a:r>
              <a:rPr lang="en-US" dirty="0" err="1">
                <a:latin typeface="Gill Sans"/>
                <a:cs typeface="Gill Sans"/>
              </a:rPr>
              <a:t>i</a:t>
            </a:r>
            <a:r>
              <a:rPr lang="en-US" dirty="0">
                <a:latin typeface="Gill Sans"/>
                <a:cs typeface="Gill Sans"/>
              </a:rPr>
              <a:t>-</a:t>
            </a:r>
            <a:r>
              <a:rPr lang="en-US" dirty="0" err="1">
                <a:latin typeface="Gill Sans"/>
                <a:cs typeface="Gill Sans"/>
              </a:rPr>
              <a:t>r.deviantart.com</a:t>
            </a:r>
            <a:endParaRPr lang="en-US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1912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8" grpId="1"/>
      <p:bldP spid="9" grpId="0"/>
      <p:bldP spid="9" grpId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1648" y="0"/>
            <a:ext cx="10095648" cy="6857999"/>
          </a:xfrm>
          <a:prstGeom prst="rect">
            <a:avLst/>
          </a:prstGeom>
          <a:ln w="38100" cmpd="sng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515" y="1739795"/>
            <a:ext cx="2579388" cy="1345990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9" name="Rounded Rectangle 8"/>
          <p:cNvSpPr/>
          <p:nvPr/>
        </p:nvSpPr>
        <p:spPr>
          <a:xfrm>
            <a:off x="-119325" y="136083"/>
            <a:ext cx="3061702" cy="2793382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5925" y="123844"/>
            <a:ext cx="302911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Gill Sans"/>
                <a:cs typeface="Gill Sans"/>
              </a:rPr>
              <a:t>Let the</a:t>
            </a:r>
          </a:p>
          <a:p>
            <a:r>
              <a:rPr lang="en-US" sz="6000" b="1" dirty="0">
                <a:latin typeface="Gill Sans"/>
                <a:cs typeface="Gill Sans"/>
              </a:rPr>
              <a:t>k</a:t>
            </a:r>
            <a:r>
              <a:rPr lang="en-US" sz="6000" b="1" dirty="0" smtClean="0">
                <a:latin typeface="Gill Sans"/>
                <a:cs typeface="Gill Sans"/>
              </a:rPr>
              <a:t>ids</a:t>
            </a:r>
          </a:p>
          <a:p>
            <a:r>
              <a:rPr lang="en-US" sz="6000" b="1" dirty="0" smtClean="0">
                <a:latin typeface="Gill Sans"/>
                <a:cs typeface="Gill Sans"/>
              </a:rPr>
              <a:t>see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843972" y="285494"/>
            <a:ext cx="4239690" cy="1890164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040872" y="285494"/>
            <a:ext cx="413203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5400" b="1" dirty="0" smtClean="0">
                <a:latin typeface="Gill Sans"/>
                <a:cs typeface="Gill Sans"/>
              </a:rPr>
              <a:t>What’s she</a:t>
            </a:r>
          </a:p>
          <a:p>
            <a:pPr algn="r"/>
            <a:r>
              <a:rPr lang="en-US" sz="5400" b="1" dirty="0">
                <a:latin typeface="Gill Sans"/>
                <a:cs typeface="Gill Sans"/>
              </a:rPr>
              <a:t>f</a:t>
            </a:r>
            <a:r>
              <a:rPr lang="en-US" sz="5400" b="1" dirty="0" smtClean="0">
                <a:latin typeface="Gill Sans"/>
                <a:cs typeface="Gill Sans"/>
              </a:rPr>
              <a:t>orgetting?</a:t>
            </a:r>
            <a:endParaRPr lang="en-US" sz="5400" b="1" dirty="0">
              <a:latin typeface="Gill Sans"/>
              <a:cs typeface="Gill Sans"/>
            </a:endParaRPr>
          </a:p>
        </p:txBody>
      </p:sp>
      <p:sp>
        <p:nvSpPr>
          <p:cNvPr id="4" name="Oval 3"/>
          <p:cNvSpPr/>
          <p:nvPr/>
        </p:nvSpPr>
        <p:spPr>
          <a:xfrm>
            <a:off x="4932577" y="2986166"/>
            <a:ext cx="974703" cy="57758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68256" y="6450343"/>
            <a:ext cx="2148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Gill Sans"/>
                <a:cs typeface="Gill Sans"/>
              </a:rPr>
              <a:t>Art credit: Eric Carle</a:t>
            </a:r>
            <a:endParaRPr lang="en-US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109895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7" grpId="0" animBg="1"/>
      <p:bldP spid="3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4215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64564" y="5034125"/>
            <a:ext cx="8664478" cy="1574347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48407" y="4954376"/>
            <a:ext cx="83407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atin typeface="Gill Sans"/>
                <a:cs typeface="Gill Sans"/>
              </a:rPr>
              <a:t>Connect with the </a:t>
            </a:r>
            <a:r>
              <a:rPr lang="en-US" sz="5400" b="1" dirty="0" smtClean="0">
                <a:latin typeface="Gill Sans"/>
                <a:cs typeface="Gill Sans"/>
              </a:rPr>
              <a:t>story</a:t>
            </a:r>
          </a:p>
        </p:txBody>
      </p:sp>
      <p:sp>
        <p:nvSpPr>
          <p:cNvPr id="5" name="Rectangle 4"/>
          <p:cNvSpPr/>
          <p:nvPr/>
        </p:nvSpPr>
        <p:spPr>
          <a:xfrm>
            <a:off x="6786385" y="0"/>
            <a:ext cx="2148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"/>
                <a:cs typeface="Gill Sans"/>
              </a:rPr>
              <a:t>Art credit: Eric Carle</a:t>
            </a:r>
          </a:p>
        </p:txBody>
      </p:sp>
    </p:spTree>
    <p:extLst>
      <p:ext uri="{BB962C8B-B14F-4D97-AF65-F5344CB8AC3E}">
        <p14:creationId xmlns:p14="http://schemas.microsoft.com/office/powerpoint/2010/main" val="166945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82"/>
            <a:ext cx="9144000" cy="679141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64564" y="5034125"/>
            <a:ext cx="8664478" cy="1574347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45965" y="4955820"/>
            <a:ext cx="8480319" cy="1754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atin typeface="Gill Sans"/>
                <a:cs typeface="Gill Sans"/>
              </a:rPr>
              <a:t>Connect with the </a:t>
            </a:r>
            <a:r>
              <a:rPr lang="en-US" sz="5400" b="1" dirty="0" smtClean="0">
                <a:latin typeface="Gill Sans"/>
                <a:cs typeface="Gill Sans"/>
              </a:rPr>
              <a:t>story</a:t>
            </a:r>
          </a:p>
          <a:p>
            <a:r>
              <a:rPr lang="en-US" sz="5400" b="1" dirty="0" smtClean="0">
                <a:latin typeface="Gill Sans"/>
                <a:cs typeface="Gill Sans"/>
              </a:rPr>
              <a:t>					  </a:t>
            </a:r>
            <a:r>
              <a:rPr lang="en-US" sz="5400" b="1" dirty="0">
                <a:latin typeface="Gill Sans"/>
                <a:cs typeface="Gill Sans"/>
              </a:rPr>
              <a:t>&amp; with the kids</a:t>
            </a:r>
          </a:p>
        </p:txBody>
      </p:sp>
      <p:sp>
        <p:nvSpPr>
          <p:cNvPr id="5" name="Rectangle 4"/>
          <p:cNvSpPr/>
          <p:nvPr/>
        </p:nvSpPr>
        <p:spPr>
          <a:xfrm>
            <a:off x="6780948" y="314983"/>
            <a:ext cx="2148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"/>
                <a:cs typeface="Gill Sans"/>
              </a:rPr>
              <a:t>Art credit: Eric Carle</a:t>
            </a:r>
          </a:p>
        </p:txBody>
      </p:sp>
    </p:spTree>
    <p:extLst>
      <p:ext uri="{BB962C8B-B14F-4D97-AF65-F5344CB8AC3E}">
        <p14:creationId xmlns:p14="http://schemas.microsoft.com/office/powerpoint/2010/main" val="2882081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3246" y="104588"/>
            <a:ext cx="541239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21254" y="4959048"/>
            <a:ext cx="47374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Gill Sans"/>
                <a:cs typeface="Gill Sans"/>
              </a:rPr>
              <a:t>Eye contact</a:t>
            </a:r>
            <a:endParaRPr lang="en-US" sz="60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898959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83529" y="-654321"/>
            <a:ext cx="11792734" cy="149424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19474" y="4959048"/>
            <a:ext cx="47374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Gill Sans"/>
                <a:cs typeface="Gill Sans"/>
              </a:rPr>
              <a:t>Eye contact</a:t>
            </a:r>
            <a:endParaRPr lang="en-US" sz="60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713047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5" y="-22070"/>
            <a:ext cx="535618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15270" y="4614410"/>
            <a:ext cx="33725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Practice</a:t>
            </a:r>
          </a:p>
          <a:p>
            <a:pPr algn="r"/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Time.</a:t>
            </a:r>
            <a:endParaRPr lang="en-US" sz="60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49136" y="619720"/>
            <a:ext cx="473864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dirty="0" smtClean="0">
                <a:latin typeface="Gill Sans"/>
                <a:cs typeface="Gill Sans"/>
              </a:rPr>
              <a:t>Work with a partner.</a:t>
            </a:r>
          </a:p>
          <a:p>
            <a:pPr algn="r"/>
            <a:r>
              <a:rPr lang="en-US" sz="4000" dirty="0" smtClean="0">
                <a:latin typeface="Gill Sans"/>
                <a:cs typeface="Gill Sans"/>
              </a:rPr>
              <a:t>Get a “big book.”</a:t>
            </a:r>
          </a:p>
          <a:p>
            <a:pPr algn="r"/>
            <a:r>
              <a:rPr lang="en-US" sz="4000" dirty="0" smtClean="0">
                <a:latin typeface="Gill Sans"/>
                <a:cs typeface="Gill Sans"/>
              </a:rPr>
              <a:t>Read to each other.</a:t>
            </a:r>
          </a:p>
          <a:p>
            <a:pPr algn="r"/>
            <a:r>
              <a:rPr lang="en-US" sz="4000" dirty="0" smtClean="0">
                <a:latin typeface="Gill Sans"/>
                <a:cs typeface="Gill Sans"/>
              </a:rPr>
              <a:t>Use the ideas.</a:t>
            </a:r>
          </a:p>
          <a:p>
            <a:endParaRPr lang="en-US" sz="40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47122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32169" cy="57094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49858" y="5532782"/>
            <a:ext cx="45646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Techniques</a:t>
            </a:r>
            <a:endParaRPr lang="en-US" sz="60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52656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3609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8988" y="3889702"/>
            <a:ext cx="22315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  <a:latin typeface="Gill Sans"/>
                <a:cs typeface="Gill Sans"/>
              </a:rPr>
              <a:t>Stop!</a:t>
            </a:r>
            <a:endParaRPr lang="en-US" sz="6000" b="1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9983" y="2664947"/>
            <a:ext cx="5288627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Kids</a:t>
            </a:r>
          </a:p>
          <a:p>
            <a:pPr algn="r"/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say</a:t>
            </a:r>
          </a:p>
          <a:p>
            <a:pPr algn="r"/>
            <a:r>
              <a:rPr lang="en-US" sz="6000" b="1" dirty="0">
                <a:solidFill>
                  <a:srgbClr val="800000"/>
                </a:solidFill>
                <a:latin typeface="Gill Sans"/>
                <a:cs typeface="Gill Sans"/>
              </a:rPr>
              <a:t>n</a:t>
            </a:r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ext</a:t>
            </a:r>
          </a:p>
          <a:p>
            <a:pPr algn="r"/>
            <a:r>
              <a:rPr lang="en-US" sz="6000" b="1" dirty="0">
                <a:solidFill>
                  <a:srgbClr val="800000"/>
                </a:solidFill>
                <a:latin typeface="Gill Sans"/>
                <a:cs typeface="Gill Sans"/>
              </a:rPr>
              <a:t>w</a:t>
            </a:r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ord.</a:t>
            </a:r>
          </a:p>
        </p:txBody>
      </p:sp>
    </p:spTree>
    <p:extLst>
      <p:ext uri="{BB962C8B-B14F-4D97-AF65-F5344CB8AC3E}">
        <p14:creationId xmlns:p14="http://schemas.microsoft.com/office/powerpoint/2010/main" val="2757925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4114800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endParaRPr kumimoji="0" lang="ja-JP" altLang="en-US" sz="4400" b="1">
              <a:latin typeface="Lucida Handwriting" charset="0"/>
              <a:ea typeface="Osaka" charset="0"/>
              <a:cs typeface="Osaka" charset="0"/>
            </a:endParaRPr>
          </a:p>
        </p:txBody>
      </p:sp>
      <p:pic>
        <p:nvPicPr>
          <p:cNvPr id="2089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4343400" cy="52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0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071938"/>
            <a:ext cx="4800600" cy="319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196" name="Rectangle 12"/>
          <p:cNvSpPr>
            <a:spLocks noChangeArrowheads="1"/>
          </p:cNvSpPr>
          <p:nvPr/>
        </p:nvSpPr>
        <p:spPr bwMode="auto">
          <a:xfrm>
            <a:off x="8891588" y="5905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ja-JP" altLang="en-US" sz="1800">
              <a:latin typeface="Calibri" charset="0"/>
            </a:endParaRPr>
          </a:p>
        </p:txBody>
      </p:sp>
      <p:sp>
        <p:nvSpPr>
          <p:cNvPr id="264197" name="TextBox 11"/>
          <p:cNvSpPr txBox="1">
            <a:spLocks noChangeArrowheads="1"/>
          </p:cNvSpPr>
          <p:nvPr/>
        </p:nvSpPr>
        <p:spPr bwMode="auto">
          <a:xfrm>
            <a:off x="1592002" y="-26178"/>
            <a:ext cx="734971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altLang="ja-JP" sz="6000" b="1" dirty="0">
                <a:solidFill>
                  <a:srgbClr val="C0504D"/>
                </a:solidFill>
                <a:latin typeface="Gill Sans"/>
                <a:cs typeface="Gill Sans"/>
              </a:rPr>
              <a:t>How did you learn </a:t>
            </a:r>
            <a:endParaRPr lang="en-US" altLang="ja-JP" sz="6000" b="1" dirty="0" smtClean="0">
              <a:solidFill>
                <a:srgbClr val="C0504D"/>
              </a:solidFill>
              <a:latin typeface="Gill Sans"/>
              <a:cs typeface="Gill Sans"/>
            </a:endParaRPr>
          </a:p>
          <a:p>
            <a:pPr algn="r" eaLnBrk="1" hangingPunct="1"/>
            <a:r>
              <a:rPr lang="en-US" altLang="ja-JP" sz="6000" b="1" dirty="0" smtClean="0">
                <a:solidFill>
                  <a:srgbClr val="C0504D"/>
                </a:solidFill>
                <a:latin typeface="Gill Sans"/>
                <a:cs typeface="Gill Sans"/>
              </a:rPr>
              <a:t>to </a:t>
            </a:r>
            <a:r>
              <a:rPr lang="en-US" altLang="ja-JP" sz="6000" b="1" dirty="0">
                <a:solidFill>
                  <a:srgbClr val="C0504D"/>
                </a:solidFill>
                <a:latin typeface="Gill Sans"/>
                <a:cs typeface="Gill Sans"/>
              </a:rPr>
              <a:t>read?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650" y="1828800"/>
            <a:ext cx="336550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78333" y="2045412"/>
            <a:ext cx="25974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latin typeface="Chalkduster"/>
                <a:cs typeface="Chalkduster"/>
              </a:rPr>
              <a:t>People </a:t>
            </a:r>
          </a:p>
          <a:p>
            <a:pPr algn="r"/>
            <a:r>
              <a:rPr lang="en-US" sz="4000" dirty="0" smtClean="0">
                <a:latin typeface="Chalkduster"/>
                <a:cs typeface="Chalkduster"/>
              </a:rPr>
              <a:t>reading </a:t>
            </a:r>
          </a:p>
          <a:p>
            <a:pPr algn="r"/>
            <a:r>
              <a:rPr lang="en-US" sz="4000" dirty="0" smtClean="0">
                <a:latin typeface="Chalkduster"/>
                <a:cs typeface="Chalkduster"/>
              </a:rPr>
              <a:t>to you.</a:t>
            </a:r>
            <a:endParaRPr lang="en-US" sz="4000" dirty="0"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244780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65" y="81557"/>
            <a:ext cx="3609927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11391" y="35880"/>
            <a:ext cx="613260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Ask questions.</a:t>
            </a:r>
          </a:p>
          <a:p>
            <a:pPr algn="r"/>
            <a:endParaRPr lang="en-US" sz="6000" b="1" dirty="0" smtClean="0"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97492" y="3912377"/>
            <a:ext cx="514420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Gill Sans"/>
                <a:cs typeface="Gill Sans"/>
              </a:rPr>
              <a:t>What’s this?</a:t>
            </a:r>
          </a:p>
          <a:p>
            <a:r>
              <a:rPr lang="en-US" sz="4000" dirty="0" smtClean="0">
                <a:latin typeface="Gill Sans"/>
                <a:cs typeface="Gill Sans"/>
              </a:rPr>
              <a:t>What color is that?</a:t>
            </a:r>
          </a:p>
          <a:p>
            <a:r>
              <a:rPr lang="en-US" sz="4000" dirty="0" smtClean="0">
                <a:latin typeface="Gill Sans"/>
                <a:cs typeface="Gill Sans"/>
              </a:rPr>
              <a:t>What’s ____ in English?</a:t>
            </a:r>
            <a:endParaRPr lang="en-US" sz="40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458576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43999" y="585324"/>
            <a:ext cx="65585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Make </a:t>
            </a:r>
            <a:r>
              <a:rPr lang="en-US" sz="6000" b="1" dirty="0" err="1" smtClean="0">
                <a:solidFill>
                  <a:srgbClr val="800000"/>
                </a:solidFill>
                <a:latin typeface="Gill Sans"/>
                <a:cs typeface="Gill Sans"/>
              </a:rPr>
              <a:t>mista</a:t>
            </a:r>
            <a:r>
              <a:rPr lang="en-US" sz="1200" b="1" dirty="0">
                <a:solidFill>
                  <a:srgbClr val="800000"/>
                </a:solidFill>
                <a:latin typeface="Gill Sans"/>
                <a:cs typeface="Gill Sans"/>
              </a:rPr>
              <a:t> </a:t>
            </a:r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e</a:t>
            </a:r>
            <a:r>
              <a:rPr lang="en-US" sz="1200" b="1" dirty="0">
                <a:solidFill>
                  <a:srgbClr val="800000"/>
                </a:solidFill>
                <a:latin typeface="Gill Sans"/>
                <a:cs typeface="Gill Sans"/>
              </a:rPr>
              <a:t> </a:t>
            </a:r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k</a:t>
            </a:r>
            <a:r>
              <a:rPr lang="en-US" sz="1200" b="1" dirty="0" smtClean="0">
                <a:solidFill>
                  <a:srgbClr val="800000"/>
                </a:solidFill>
                <a:latin typeface="Gill Sans"/>
                <a:cs typeface="Gill Sans"/>
              </a:rPr>
              <a:t> </a:t>
            </a:r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99" y="2607397"/>
            <a:ext cx="7221400" cy="4003763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6791821" y="702490"/>
            <a:ext cx="1061819" cy="757307"/>
          </a:xfrm>
          <a:custGeom>
            <a:avLst/>
            <a:gdLst>
              <a:gd name="connsiteX0" fmla="*/ 13129 w 1061819"/>
              <a:gd name="connsiteY0" fmla="*/ 349526 h 757307"/>
              <a:gd name="connsiteX1" fmla="*/ 13129 w 1061819"/>
              <a:gd name="connsiteY1" fmla="*/ 687402 h 757307"/>
              <a:gd name="connsiteX2" fmla="*/ 48085 w 1061819"/>
              <a:gd name="connsiteY2" fmla="*/ 699053 h 757307"/>
              <a:gd name="connsiteX3" fmla="*/ 94693 w 1061819"/>
              <a:gd name="connsiteY3" fmla="*/ 722355 h 757307"/>
              <a:gd name="connsiteX4" fmla="*/ 187910 w 1061819"/>
              <a:gd name="connsiteY4" fmla="*/ 745656 h 757307"/>
              <a:gd name="connsiteX5" fmla="*/ 222867 w 1061819"/>
              <a:gd name="connsiteY5" fmla="*/ 757307 h 757307"/>
              <a:gd name="connsiteX6" fmla="*/ 351040 w 1061819"/>
              <a:gd name="connsiteY6" fmla="*/ 745656 h 757307"/>
              <a:gd name="connsiteX7" fmla="*/ 444257 w 1061819"/>
              <a:gd name="connsiteY7" fmla="*/ 722355 h 757307"/>
              <a:gd name="connsiteX8" fmla="*/ 479213 w 1061819"/>
              <a:gd name="connsiteY8" fmla="*/ 128160 h 757307"/>
              <a:gd name="connsiteX9" fmla="*/ 490865 w 1061819"/>
              <a:gd name="connsiteY9" fmla="*/ 58254 h 757307"/>
              <a:gd name="connsiteX10" fmla="*/ 560778 w 1061819"/>
              <a:gd name="connsiteY10" fmla="*/ 34953 h 757307"/>
              <a:gd name="connsiteX11" fmla="*/ 653995 w 1061819"/>
              <a:gd name="connsiteY11" fmla="*/ 0 h 757307"/>
              <a:gd name="connsiteX12" fmla="*/ 793821 w 1061819"/>
              <a:gd name="connsiteY12" fmla="*/ 23302 h 757307"/>
              <a:gd name="connsiteX13" fmla="*/ 840429 w 1061819"/>
              <a:gd name="connsiteY13" fmla="*/ 34953 h 757307"/>
              <a:gd name="connsiteX14" fmla="*/ 910342 w 1061819"/>
              <a:gd name="connsiteY14" fmla="*/ 69905 h 757307"/>
              <a:gd name="connsiteX15" fmla="*/ 945298 w 1061819"/>
              <a:gd name="connsiteY15" fmla="*/ 116509 h 757307"/>
              <a:gd name="connsiteX16" fmla="*/ 980254 w 1061819"/>
              <a:gd name="connsiteY16" fmla="*/ 128160 h 757307"/>
              <a:gd name="connsiteX17" fmla="*/ 1026863 w 1061819"/>
              <a:gd name="connsiteY17" fmla="*/ 163112 h 757307"/>
              <a:gd name="connsiteX18" fmla="*/ 1061819 w 1061819"/>
              <a:gd name="connsiteY18" fmla="*/ 186414 h 757307"/>
              <a:gd name="connsiteX19" fmla="*/ 1050167 w 1061819"/>
              <a:gd name="connsiteY19" fmla="*/ 302923 h 757307"/>
              <a:gd name="connsiteX20" fmla="*/ 1026863 w 1061819"/>
              <a:gd name="connsiteY20" fmla="*/ 372828 h 757307"/>
              <a:gd name="connsiteX21" fmla="*/ 1026863 w 1061819"/>
              <a:gd name="connsiteY21" fmla="*/ 466035 h 757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61819" h="757307">
                <a:moveTo>
                  <a:pt x="13129" y="349526"/>
                </a:moveTo>
                <a:cubicBezTo>
                  <a:pt x="4906" y="456410"/>
                  <a:pt x="-11772" y="581584"/>
                  <a:pt x="13129" y="687402"/>
                </a:cubicBezTo>
                <a:cubicBezTo>
                  <a:pt x="15942" y="699358"/>
                  <a:pt x="36796" y="694215"/>
                  <a:pt x="48085" y="699053"/>
                </a:cubicBezTo>
                <a:cubicBezTo>
                  <a:pt x="64050" y="705895"/>
                  <a:pt x="78215" y="716863"/>
                  <a:pt x="94693" y="722355"/>
                </a:cubicBezTo>
                <a:cubicBezTo>
                  <a:pt x="125078" y="732482"/>
                  <a:pt x="157010" y="737230"/>
                  <a:pt x="187910" y="745656"/>
                </a:cubicBezTo>
                <a:cubicBezTo>
                  <a:pt x="199760" y="748887"/>
                  <a:pt x="211215" y="753423"/>
                  <a:pt x="222867" y="757307"/>
                </a:cubicBezTo>
                <a:cubicBezTo>
                  <a:pt x="265591" y="753423"/>
                  <a:pt x="308664" y="752346"/>
                  <a:pt x="351040" y="745656"/>
                </a:cubicBezTo>
                <a:cubicBezTo>
                  <a:pt x="382677" y="740661"/>
                  <a:pt x="444257" y="722355"/>
                  <a:pt x="444257" y="722355"/>
                </a:cubicBezTo>
                <a:cubicBezTo>
                  <a:pt x="524329" y="482159"/>
                  <a:pt x="456444" y="708717"/>
                  <a:pt x="479213" y="128160"/>
                </a:cubicBezTo>
                <a:cubicBezTo>
                  <a:pt x="480139" y="104555"/>
                  <a:pt x="475308" y="76032"/>
                  <a:pt x="490865" y="58254"/>
                </a:cubicBezTo>
                <a:cubicBezTo>
                  <a:pt x="507042" y="39768"/>
                  <a:pt x="537474" y="42720"/>
                  <a:pt x="560778" y="34953"/>
                </a:cubicBezTo>
                <a:cubicBezTo>
                  <a:pt x="615572" y="16691"/>
                  <a:pt x="584340" y="27860"/>
                  <a:pt x="653995" y="0"/>
                </a:cubicBezTo>
                <a:cubicBezTo>
                  <a:pt x="700604" y="7767"/>
                  <a:pt x="747379" y="14595"/>
                  <a:pt x="793821" y="23302"/>
                </a:cubicBezTo>
                <a:cubicBezTo>
                  <a:pt x="809561" y="26253"/>
                  <a:pt x="825709" y="28645"/>
                  <a:pt x="840429" y="34953"/>
                </a:cubicBezTo>
                <a:cubicBezTo>
                  <a:pt x="998541" y="102707"/>
                  <a:pt x="763043" y="20811"/>
                  <a:pt x="910342" y="69905"/>
                </a:cubicBezTo>
                <a:cubicBezTo>
                  <a:pt x="921994" y="85440"/>
                  <a:pt x="930379" y="104078"/>
                  <a:pt x="945298" y="116509"/>
                </a:cubicBezTo>
                <a:cubicBezTo>
                  <a:pt x="954734" y="124371"/>
                  <a:pt x="969590" y="122067"/>
                  <a:pt x="980254" y="128160"/>
                </a:cubicBezTo>
                <a:cubicBezTo>
                  <a:pt x="997115" y="137794"/>
                  <a:pt x="1011060" y="151826"/>
                  <a:pt x="1026863" y="163112"/>
                </a:cubicBezTo>
                <a:cubicBezTo>
                  <a:pt x="1038259" y="171251"/>
                  <a:pt x="1050167" y="178647"/>
                  <a:pt x="1061819" y="186414"/>
                </a:cubicBezTo>
                <a:cubicBezTo>
                  <a:pt x="1057935" y="225250"/>
                  <a:pt x="1057360" y="264562"/>
                  <a:pt x="1050167" y="302923"/>
                </a:cubicBezTo>
                <a:cubicBezTo>
                  <a:pt x="1045640" y="327065"/>
                  <a:pt x="1026863" y="348266"/>
                  <a:pt x="1026863" y="372828"/>
                </a:cubicBezTo>
                <a:lnTo>
                  <a:pt x="1026863" y="466035"/>
                </a:lnTo>
              </a:path>
            </a:pathLst>
          </a:cu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954575" y="2262337"/>
            <a:ext cx="57055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Gill Sans"/>
                <a:cs typeface="Gill Sans"/>
              </a:rPr>
              <a:t>Let the kids “correct” you.</a:t>
            </a:r>
            <a:endParaRPr lang="en-US" sz="40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13522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9972" y="1140299"/>
            <a:ext cx="5091899" cy="5704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8702" y="2760045"/>
            <a:ext cx="7041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latin typeface="Gill Sans"/>
                <a:cs typeface="Gill Sans"/>
              </a:rPr>
              <a:t>Who can find the letter “</a:t>
            </a:r>
            <a:r>
              <a:rPr lang="en-US" sz="4000" b="1" dirty="0" smtClean="0">
                <a:latin typeface="Gill Sans"/>
                <a:cs typeface="Gill Sans"/>
              </a:rPr>
              <a:t>F</a:t>
            </a:r>
            <a:r>
              <a:rPr lang="en-US" sz="4000" dirty="0" smtClean="0">
                <a:latin typeface="Gill Sans"/>
                <a:cs typeface="Gill Sans"/>
              </a:rPr>
              <a:t>”?</a:t>
            </a:r>
          </a:p>
          <a:p>
            <a:pPr algn="r"/>
            <a:r>
              <a:rPr lang="en-US" sz="4000" dirty="0">
                <a:latin typeface="Gill Sans"/>
                <a:cs typeface="Gill Sans"/>
              </a:rPr>
              <a:t> </a:t>
            </a:r>
            <a:r>
              <a:rPr lang="en-US" sz="4000" dirty="0" smtClean="0">
                <a:latin typeface="Gill Sans"/>
                <a:cs typeface="Gill Sans"/>
              </a:rPr>
              <a:t>    What is this word?</a:t>
            </a:r>
          </a:p>
          <a:p>
            <a:pPr algn="r"/>
            <a:r>
              <a:rPr lang="en-US" sz="4000" dirty="0" smtClean="0">
                <a:latin typeface="Gill Sans"/>
                <a:cs typeface="Gill Sans"/>
              </a:rPr>
              <a:t>Who can find “dog”? 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3301371" y="0"/>
            <a:ext cx="57488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Have kids</a:t>
            </a:r>
          </a:p>
          <a:p>
            <a:pPr algn="r"/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notice things.</a:t>
            </a:r>
          </a:p>
        </p:txBody>
      </p:sp>
    </p:spTree>
    <p:extLst>
      <p:ext uri="{BB962C8B-B14F-4D97-AF65-F5344CB8AC3E}">
        <p14:creationId xmlns:p14="http://schemas.microsoft.com/office/powerpoint/2010/main" val="236425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85" y="-22070"/>
            <a:ext cx="535618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63974" y="4614410"/>
            <a:ext cx="342380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Practice</a:t>
            </a:r>
          </a:p>
          <a:p>
            <a:pPr algn="r"/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Time #2</a:t>
            </a:r>
            <a:endParaRPr lang="en-US" sz="60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7012" y="770902"/>
            <a:ext cx="41107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dirty="0" smtClean="0">
                <a:latin typeface="Gill Sans"/>
                <a:cs typeface="Gill Sans"/>
              </a:rPr>
              <a:t>Practice again.</a:t>
            </a:r>
          </a:p>
          <a:p>
            <a:pPr algn="r"/>
            <a:r>
              <a:rPr lang="en-US" sz="4000" dirty="0" smtClean="0">
                <a:latin typeface="Gill Sans"/>
                <a:cs typeface="Gill Sans"/>
              </a:rPr>
              <a:t>Use the main ideas</a:t>
            </a:r>
          </a:p>
          <a:p>
            <a:pPr algn="r"/>
            <a:r>
              <a:rPr lang="en-US" sz="4000" dirty="0" smtClean="0">
                <a:latin typeface="Gill Sans"/>
                <a:cs typeface="Gill Sans"/>
              </a:rPr>
              <a:t>&amp; the techniques.</a:t>
            </a:r>
            <a:endParaRPr lang="en-US" sz="40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67832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30" y="0"/>
            <a:ext cx="9144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245556" y="5418667"/>
            <a:ext cx="5418922" cy="1189805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56000" y="5418667"/>
            <a:ext cx="48526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Gill Sans"/>
                <a:cs typeface="Gill Sans"/>
              </a:rPr>
              <a:t>Group work</a:t>
            </a:r>
            <a:endParaRPr lang="en-US" sz="6000" b="1" dirty="0">
              <a:latin typeface="Gill Sans"/>
              <a:cs typeface="Gill San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81706" y="240543"/>
            <a:ext cx="7110262" cy="769756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30507" y="211677"/>
            <a:ext cx="69614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Gill Sans"/>
                <a:cs typeface="Gill Sans"/>
              </a:rPr>
              <a:t>Join another pair.  Tell your story. </a:t>
            </a:r>
            <a:endParaRPr lang="en-US" sz="40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849476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93713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61831" y="230916"/>
            <a:ext cx="4389902" cy="98144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0577" y="196880"/>
            <a:ext cx="42511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800000"/>
                </a:solidFill>
                <a:latin typeface="Chalkduster"/>
                <a:cs typeface="Chalkduster"/>
              </a:rPr>
              <a:t>Have fun!</a:t>
            </a:r>
            <a:endParaRPr lang="en-US" sz="6000" b="1" dirty="0">
              <a:solidFill>
                <a:srgbClr val="800000"/>
              </a:solidFill>
              <a:latin typeface="Chalkduster"/>
              <a:cs typeface="Chalkduster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209629" y="5098883"/>
            <a:ext cx="5509257" cy="1418247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111165" y="5193071"/>
            <a:ext cx="5607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solidFill>
                  <a:srgbClr val="800000"/>
                </a:solidFill>
                <a:latin typeface="Chalkduster"/>
                <a:cs typeface="Chalkduster"/>
              </a:rPr>
              <a:t>If you do, </a:t>
            </a:r>
          </a:p>
          <a:p>
            <a:pPr algn="r"/>
            <a:r>
              <a:rPr lang="en-US" sz="4000" dirty="0" smtClean="0">
                <a:solidFill>
                  <a:srgbClr val="800000"/>
                </a:solidFill>
                <a:latin typeface="Chalkduster"/>
                <a:cs typeface="Chalkduster"/>
              </a:rPr>
              <a:t>the kids will, too.</a:t>
            </a:r>
            <a:r>
              <a:rPr lang="en-US" dirty="0" smtClean="0">
                <a:latin typeface="Chalkduster"/>
                <a:cs typeface="Chalkduster"/>
              </a:rPr>
              <a:t> </a:t>
            </a:r>
            <a:endParaRPr lang="en-US" dirty="0"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1245609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0166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1648" y="0"/>
            <a:ext cx="10095648" cy="685799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518589" y="332364"/>
            <a:ext cx="4489832" cy="1893159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502220" y="286531"/>
            <a:ext cx="44934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What’s</a:t>
            </a:r>
          </a:p>
          <a:p>
            <a:pPr algn="r"/>
            <a:r>
              <a:rPr lang="en-US" sz="6000" b="1" dirty="0">
                <a:solidFill>
                  <a:srgbClr val="800000"/>
                </a:solidFill>
                <a:latin typeface="Gill Sans"/>
                <a:cs typeface="Gill Sans"/>
              </a:rPr>
              <a:t>i</a:t>
            </a:r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mportant?</a:t>
            </a:r>
            <a:endParaRPr lang="en-US" sz="60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608617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536"/>
            <a:ext cx="9144000" cy="6692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9296" y="124746"/>
            <a:ext cx="223739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5400" b="1" dirty="0">
                <a:latin typeface="Gill Sans"/>
                <a:cs typeface="Gill Sans"/>
              </a:rPr>
              <a:t>Don’t </a:t>
            </a:r>
          </a:p>
          <a:p>
            <a:pPr algn="r"/>
            <a:r>
              <a:rPr lang="en-US" sz="5400" b="1" dirty="0">
                <a:latin typeface="Gill Sans"/>
                <a:cs typeface="Gill Sans"/>
              </a:rPr>
              <a:t>just</a:t>
            </a:r>
          </a:p>
          <a:p>
            <a:pPr algn="r"/>
            <a:r>
              <a:rPr lang="en-US" sz="5400" b="1" dirty="0" smtClean="0">
                <a:latin typeface="Gill Sans"/>
                <a:cs typeface="Gill Sans"/>
              </a:rPr>
              <a:t>read</a:t>
            </a:r>
            <a:endParaRPr lang="en-US" sz="5400" b="1" dirty="0">
              <a:latin typeface="Gill Sans"/>
              <a:cs typeface="Gill San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225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623443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05399" y="4029537"/>
            <a:ext cx="225061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>
                <a:solidFill>
                  <a:srgbClr val="FF0000"/>
                </a:solidFill>
                <a:latin typeface="Gill Sans"/>
                <a:cs typeface="Gill Sans"/>
              </a:rPr>
              <a:t>T</a:t>
            </a:r>
            <a:r>
              <a:rPr lang="en-US" sz="6000" b="1" dirty="0" smtClean="0">
                <a:solidFill>
                  <a:srgbClr val="FF0000"/>
                </a:solidFill>
                <a:latin typeface="Gill Sans"/>
                <a:cs typeface="Gill Sans"/>
              </a:rPr>
              <a:t>ell</a:t>
            </a:r>
            <a:r>
              <a:rPr lang="en-US" sz="6000" b="1" dirty="0" smtClean="0">
                <a:latin typeface="Gill Sans"/>
                <a:cs typeface="Gill Sans"/>
              </a:rPr>
              <a:t> </a:t>
            </a:r>
          </a:p>
          <a:p>
            <a:r>
              <a:rPr lang="en-US" sz="6000" b="1" dirty="0" smtClean="0">
                <a:latin typeface="Gill Sans"/>
                <a:cs typeface="Gill Sans"/>
              </a:rPr>
              <a:t>the </a:t>
            </a:r>
          </a:p>
          <a:p>
            <a:r>
              <a:rPr lang="en-US" sz="6000" b="1" dirty="0" smtClean="0">
                <a:latin typeface="Gill Sans"/>
                <a:cs typeface="Gill Sans"/>
              </a:rPr>
              <a:t>story</a:t>
            </a:r>
            <a:endParaRPr lang="en-US" sz="60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406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12"/>
            <a:ext cx="9144000" cy="68525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49096" y="275741"/>
            <a:ext cx="221086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 smtClean="0">
                <a:latin typeface="Gill Sans"/>
                <a:cs typeface="Gill Sans"/>
              </a:rPr>
              <a:t>Use </a:t>
            </a:r>
          </a:p>
          <a:p>
            <a:pPr algn="r"/>
            <a:r>
              <a:rPr lang="en-US" sz="6000" b="1" dirty="0" smtClean="0">
                <a:latin typeface="Gill Sans"/>
                <a:cs typeface="Gill Sans"/>
              </a:rPr>
              <a:t>your</a:t>
            </a:r>
          </a:p>
          <a:p>
            <a:pPr algn="r"/>
            <a:r>
              <a:rPr lang="en-US" sz="6000" b="1" dirty="0" smtClean="0">
                <a:latin typeface="Gill Sans"/>
                <a:cs typeface="Gill Sans"/>
              </a:rPr>
              <a:t>voice</a:t>
            </a:r>
            <a:endParaRPr lang="en-US" sz="60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35196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12199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63391" y="375479"/>
            <a:ext cx="43902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Gill Sans"/>
                <a:cs typeface="Gill Sans"/>
              </a:rPr>
              <a:t>Loud voice</a:t>
            </a:r>
            <a:endParaRPr lang="en-US" sz="6000" b="1" dirty="0"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49232" y="1236880"/>
            <a:ext cx="40044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Chalkduster"/>
                <a:cs typeface="Chalkduster"/>
              </a:rPr>
              <a:t>s</a:t>
            </a:r>
            <a:r>
              <a:rPr lang="en-US" sz="4800" dirty="0" smtClean="0">
                <a:latin typeface="Chalkduster"/>
                <a:cs typeface="Chalkduster"/>
              </a:rPr>
              <a:t>ometimes.</a:t>
            </a:r>
            <a:endParaRPr lang="en-US" sz="4800" dirty="0">
              <a:latin typeface="Chalkduster"/>
              <a:cs typeface="Chalkduster"/>
            </a:endParaRPr>
          </a:p>
        </p:txBody>
      </p:sp>
    </p:spTree>
    <p:extLst>
      <p:ext uri="{BB962C8B-B14F-4D97-AF65-F5344CB8AC3E}">
        <p14:creationId xmlns:p14="http://schemas.microsoft.com/office/powerpoint/2010/main" val="1722945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1913" y="1402196"/>
            <a:ext cx="40044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Chalkduster"/>
                <a:cs typeface="Chalkduster"/>
              </a:rPr>
              <a:t>s</a:t>
            </a:r>
            <a:r>
              <a:rPr lang="en-US" sz="4800" dirty="0" smtClean="0">
                <a:latin typeface="Chalkduster"/>
                <a:cs typeface="Chalkduster"/>
              </a:rPr>
              <a:t>ometimes.</a:t>
            </a:r>
            <a:endParaRPr lang="en-US" sz="4800" dirty="0">
              <a:latin typeface="Chalkduster"/>
              <a:cs typeface="Chalkduster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168" y="0"/>
            <a:ext cx="4577737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4496" y="384321"/>
            <a:ext cx="48775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latin typeface="Gill Sans"/>
                <a:cs typeface="Gill Sans"/>
              </a:rPr>
              <a:t>Softer voice</a:t>
            </a:r>
            <a:endParaRPr lang="en-US" sz="60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350886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60" y="0"/>
            <a:ext cx="5134753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02348" y="3004308"/>
            <a:ext cx="496021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6000" b="1" dirty="0" smtClean="0">
                <a:latin typeface="Gill Sans"/>
                <a:cs typeface="Gill Sans"/>
              </a:rPr>
              <a:t>Your voice</a:t>
            </a:r>
          </a:p>
          <a:p>
            <a:pPr algn="r"/>
            <a:r>
              <a:rPr lang="en-US" sz="6000" b="1" dirty="0">
                <a:latin typeface="Gill Sans"/>
                <a:cs typeface="Gill Sans"/>
              </a:rPr>
              <a:t>m</a:t>
            </a:r>
            <a:r>
              <a:rPr lang="en-US" sz="6000" b="1" dirty="0" smtClean="0">
                <a:latin typeface="Gill Sans"/>
                <a:cs typeface="Gill Sans"/>
              </a:rPr>
              <a:t>ust </a:t>
            </a:r>
          </a:p>
          <a:p>
            <a:pPr algn="r"/>
            <a:r>
              <a:rPr lang="en-US" sz="6000" b="1" dirty="0">
                <a:latin typeface="Gill Sans"/>
                <a:cs typeface="Gill Sans"/>
              </a:rPr>
              <a:t>s</a:t>
            </a:r>
            <a:r>
              <a:rPr lang="en-US" sz="6000" b="1" dirty="0" smtClean="0">
                <a:latin typeface="Gill Sans"/>
                <a:cs typeface="Gill Sans"/>
              </a:rPr>
              <a:t>how </a:t>
            </a:r>
          </a:p>
          <a:p>
            <a:pPr algn="r"/>
            <a:r>
              <a:rPr lang="en-US" sz="6000" b="1" dirty="0" smtClean="0">
                <a:latin typeface="Gill Sans"/>
                <a:cs typeface="Gill Sans"/>
              </a:rPr>
              <a:t>emotion</a:t>
            </a:r>
            <a:endParaRPr lang="en-US" sz="6000" b="1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620442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258</Words>
  <Application>Microsoft Macintosh PowerPoint</Application>
  <PresentationFormat>On-screen Show (4:3)</PresentationFormat>
  <Paragraphs>90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Miyagi Gakuin Women's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Helgesen</dc:creator>
  <cp:lastModifiedBy>Marc Helgesen</cp:lastModifiedBy>
  <cp:revision>38</cp:revision>
  <cp:lastPrinted>2018-02-20T03:37:38Z</cp:lastPrinted>
  <dcterms:created xsi:type="dcterms:W3CDTF">2018-02-19T02:33:09Z</dcterms:created>
  <dcterms:modified xsi:type="dcterms:W3CDTF">2018-04-29T04:41:26Z</dcterms:modified>
</cp:coreProperties>
</file>