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24.xml" ContentType="application/vnd.openxmlformats-officedocument.presentationml.slide+xml"/>
  <Override PartName="/ppt/slides/slide72.xml" ContentType="application/vnd.openxmlformats-officedocument.presentationml.slide+xml"/>
  <Override PartName="/ppt/slides/slide134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66.xml" ContentType="application/vnd.openxmlformats-officedocument.presentationml.slide+xml"/>
  <Override PartName="/ppt/slides/slide128.xml" ContentType="application/vnd.openxmlformats-officedocument.presentationml.slide+xml"/>
  <Override PartName="/ppt/slides/slide50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86.xml" ContentType="application/vnd.openxmlformats-officedocument.presentationml.slide+xml"/>
  <Override PartName="/ppt/slides/slide22.xml" ContentType="application/vnd.openxmlformats-officedocument.presentationml.slide+xml"/>
  <Override PartName="/ppt/slides/slide132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64.xml" ContentType="application/vnd.openxmlformats-officedocument.presentationml.slide+xml"/>
  <Override PartName="/ppt/slides/slide126.xml" ContentType="application/vnd.openxmlformats-officedocument.presentationml.slide+xml"/>
  <Default Extension="xml" ContentType="application/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13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62.xml" ContentType="application/vnd.openxmlformats-officedocument.presentationml.slide+xml"/>
  <Override PartName="/ppt/slides/slide124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79.xml" ContentType="application/vnd.openxmlformats-officedocument.presentationml.notesSlide+xml"/>
  <Default Extension="jpeg" ContentType="image/jpeg"/>
  <Override PartName="/ppt/notesSlides/notesSlide63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57.xml" ContentType="application/vnd.openxmlformats-officedocument.presentationml.notesSlide+xml"/>
  <Override PartName="/docProps/app.xml" ContentType="application/vnd.openxmlformats-officedocument.extended-properties+xml"/>
  <Override PartName="/ppt/slides/slide109.xml" ContentType="application/vnd.openxmlformats-officedocument.presentationml.slide+xml"/>
  <Override PartName="/ppt/slides/slide60.xml" ContentType="application/vnd.openxmlformats-officedocument.presentationml.slide+xml"/>
  <Override PartName="/ppt/slides/slide122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5.xml" ContentType="application/vnd.openxmlformats-officedocument.presentationml.notesSlide+xml"/>
  <Override PartName="/ppt/notesSlides/notesSlide83.xml" ContentType="application/vnd.openxmlformats-officedocument.presentationml.notesSlide+xml"/>
  <Override PartName="/ppt/slides/slide100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29.xml" ContentType="application/vnd.openxmlformats-officedocument.presentationml.slide+xml"/>
  <Override PartName="/ppt/slides/slide80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07.xml" ContentType="application/vnd.openxmlformats-officedocument.presentationml.slide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94.xml" ContentType="application/vnd.openxmlformats-officedocument.presentationml.slide+xml"/>
  <Override PartName="/ppt/notesSlides/notesSlide75.xml" ContentType="application/vnd.openxmlformats-officedocument.presentationml.notes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40.xml" ContentType="application/vnd.openxmlformats-officedocument.presentationml.slide+xml"/>
  <Override PartName="/ppt/slides/slide59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105.xml" ContentType="application/vnd.openxmlformats-officedocument.presentationml.slide+xml"/>
  <Override PartName="/ppt/notesSlides/notesSlide1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notesSlides/notesSlide73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s/slide119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slides/slide139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notesSlides/notesSlide71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117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55.xml" ContentType="application/vnd.openxmlformats-officedocument.presentationml.slide+xml"/>
  <Override PartName="/ppt/slides/slide49.xml" ContentType="application/vnd.openxmlformats-officedocument.presentationml.slide+xml"/>
  <Override PartName="/ppt/slides/slide97.xml" ContentType="application/vnd.openxmlformats-officedocument.presentationml.slide+xml"/>
  <Override PartName="/ppt/theme/theme3.xml" ContentType="application/vnd.openxmlformats-officedocument.them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slides/slide137.xml" ContentType="application/vnd.openxmlformats-officedocument.presentationml.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15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theme/theme1.xml" ContentType="application/vnd.openxmlformats-officedocument.theme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slides/slide73.xml" ContentType="application/vnd.openxmlformats-officedocument.presentationml.slide+xml"/>
  <Override PartName="/ppt/slides/slide135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67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51.xml" ContentType="application/vnd.openxmlformats-officedocument.presentationml.slide+xml"/>
  <Override PartName="/ppt/slides/slide113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slides/slide133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127.xml" ContentType="application/vnd.openxmlformats-officedocument.presentationml.slide+xml"/>
  <Override PartName="/ppt/slides/slide65.xml" ContentType="application/vnd.openxmlformats-officedocument.presentationml.slide+xml"/>
  <Override PartName="/ppt/slides/slide1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66.xml" ContentType="application/vnd.openxmlformats-officedocument.presentationml.notesSlide+xml"/>
  <Override PartName="/ppt/slides/slide85.xml" ContentType="application/vnd.openxmlformats-officedocument.presentationml.slide+xml"/>
  <Override PartName="/ppt/slides/slide21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44.xml" ContentType="application/vnd.openxmlformats-officedocument.presentationml.notesSlide+xml"/>
  <Override PartName="/ppt/slides/slide63.xml" ContentType="application/vnd.openxmlformats-officedocument.presentationml.slide+xml"/>
  <Override PartName="/ppt/slides/slide125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4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58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61.xml" ContentType="application/vnd.openxmlformats-officedocument.presentationml.slide+xml"/>
  <Override PartName="/ppt/slides/slide12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8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81.xml" ContentType="application/vnd.openxmlformats-officedocument.presentationml.slide+xml"/>
  <Override PartName="/ppt/notesSlides/notesSlide56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108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121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95.xml" ContentType="application/vnd.openxmlformats-officedocument.presentationml.slide+xml"/>
  <Override PartName="/ppt/notesSlides/notesSlide76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notesSlides/notesSlide60.xml" ContentType="application/vnd.openxmlformats-officedocument.presentationml.notesSlide+xml"/>
  <Default Extension="vml" ContentType="application/vnd.openxmlformats-officedocument.vmlDrawing"/>
  <Override PartName="/ppt/notesSlides/notesSlide54.xml" ContentType="application/vnd.openxmlformats-officedocument.presentationml.notesSlide+xml"/>
  <Override PartName="/ppt/slides/slide106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80.xml" ContentType="application/vnd.openxmlformats-officedocument.presentationml.notes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93.xml" ContentType="application/vnd.openxmlformats-officedocument.presentationml.slide+xml"/>
  <Override PartName="/ppt/notesSlides/notesSlide74.xml" ContentType="application/vnd.openxmlformats-officedocument.presentationml.notes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Default Extension="docx" ContentType="application/vnd.openxmlformats-officedocument.wordprocessingml.document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s/slide118.xml" ContentType="application/vnd.openxmlformats-officedocument.presentationml.slide+xml"/>
  <Override PartName="/ppt/notesSlides/notesSlide50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98.xml" ContentType="application/vnd.openxmlformats-officedocument.presentationml.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76.xml" ContentType="application/vnd.openxmlformats-officedocument.presentationml.slide+xml"/>
  <Override PartName="/ppt/slides/slide138.xml" ContentType="application/vnd.openxmlformats-officedocument.presentationml.slide+xml"/>
  <Override PartName="/ppt/notesSlides/notesSlide70.xml" ContentType="application/vnd.openxmlformats-officedocument.presentationml.notesSlide+xml"/>
  <Default Extension="png" ContentType="image/png"/>
  <Override PartName="/ppt/slides/slide12.xml" ContentType="application/vnd.openxmlformats-officedocument.presentationml.slide+xml"/>
  <Default Extension="emf" ContentType="image/x-emf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16.xml" ContentType="application/vnd.openxmlformats-officedocument.presentationml.slide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theme/theme2.xml" ContentType="application/vnd.openxmlformats-officedocument.them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136.xml" ContentType="application/vnd.openxmlformats-officedocument.presentationml.slide+xml"/>
  <Override PartName="/ppt/slides/slide74.xml" ContentType="application/vnd.openxmlformats-officedocument.presentationml.slide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14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84" r:id="rId1"/>
    <p:sldMasterId id="2147483696" r:id="rId2"/>
  </p:sldMasterIdLst>
  <p:notesMasterIdLst>
    <p:notesMasterId r:id="rId143"/>
  </p:notesMasterIdLst>
  <p:sldIdLst>
    <p:sldId id="256" r:id="rId3"/>
    <p:sldId id="391" r:id="rId4"/>
    <p:sldId id="392" r:id="rId5"/>
    <p:sldId id="390" r:id="rId6"/>
    <p:sldId id="389" r:id="rId7"/>
    <p:sldId id="396" r:id="rId8"/>
    <p:sldId id="259" r:id="rId9"/>
    <p:sldId id="262" r:id="rId10"/>
    <p:sldId id="263" r:id="rId11"/>
    <p:sldId id="265" r:id="rId12"/>
    <p:sldId id="266" r:id="rId13"/>
    <p:sldId id="268" r:id="rId14"/>
    <p:sldId id="269" r:id="rId15"/>
    <p:sldId id="270" r:id="rId16"/>
    <p:sldId id="277" r:id="rId17"/>
    <p:sldId id="271" r:id="rId18"/>
    <p:sldId id="280" r:id="rId19"/>
    <p:sldId id="281" r:id="rId20"/>
    <p:sldId id="282" r:id="rId21"/>
    <p:sldId id="286" r:id="rId22"/>
    <p:sldId id="395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405" r:id="rId31"/>
    <p:sldId id="406" r:id="rId32"/>
    <p:sldId id="407" r:id="rId33"/>
    <p:sldId id="408" r:id="rId34"/>
    <p:sldId id="409" r:id="rId35"/>
    <p:sldId id="410" r:id="rId36"/>
    <p:sldId id="411" r:id="rId37"/>
    <p:sldId id="4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  <p:sldId id="378" r:id="rId104"/>
    <p:sldId id="379" r:id="rId105"/>
    <p:sldId id="380" r:id="rId106"/>
    <p:sldId id="381" r:id="rId107"/>
    <p:sldId id="382" r:id="rId108"/>
    <p:sldId id="383" r:id="rId109"/>
    <p:sldId id="384" r:id="rId110"/>
    <p:sldId id="385" r:id="rId111"/>
    <p:sldId id="386" r:id="rId112"/>
    <p:sldId id="387" r:id="rId113"/>
    <p:sldId id="388" r:id="rId114"/>
    <p:sldId id="287" r:id="rId115"/>
    <p:sldId id="288" r:id="rId116"/>
    <p:sldId id="289" r:id="rId117"/>
    <p:sldId id="290" r:id="rId118"/>
    <p:sldId id="291" r:id="rId119"/>
    <p:sldId id="298" r:id="rId120"/>
    <p:sldId id="293" r:id="rId121"/>
    <p:sldId id="294" r:id="rId122"/>
    <p:sldId id="295" r:id="rId123"/>
    <p:sldId id="296" r:id="rId124"/>
    <p:sldId id="297" r:id="rId125"/>
    <p:sldId id="299" r:id="rId126"/>
    <p:sldId id="300" r:id="rId127"/>
    <p:sldId id="301" r:id="rId128"/>
    <p:sldId id="302" r:id="rId129"/>
    <p:sldId id="303" r:id="rId130"/>
    <p:sldId id="304" r:id="rId131"/>
    <p:sldId id="305" r:id="rId132"/>
    <p:sldId id="306" r:id="rId133"/>
    <p:sldId id="307" r:id="rId134"/>
    <p:sldId id="308" r:id="rId135"/>
    <p:sldId id="309" r:id="rId136"/>
    <p:sldId id="310" r:id="rId137"/>
    <p:sldId id="311" r:id="rId138"/>
    <p:sldId id="312" r:id="rId139"/>
    <p:sldId id="397" r:id="rId140"/>
    <p:sldId id="393" r:id="rId141"/>
    <p:sldId id="394" r:id="rId1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91" d="100"/>
          <a:sy n="191" d="100"/>
        </p:scale>
        <p:origin x="-24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Relationship Id="rId142" Type="http://schemas.openxmlformats.org/officeDocument/2006/relationships/slide" Target="slides/slide140.xml"/><Relationship Id="rId143" Type="http://schemas.openxmlformats.org/officeDocument/2006/relationships/notesMaster" Target="notesMasters/notesMaster1.xml"/><Relationship Id="rId144" Type="http://schemas.openxmlformats.org/officeDocument/2006/relationships/printerSettings" Target="printerSettings/printerSettings1.bin"/><Relationship Id="rId145" Type="http://schemas.openxmlformats.org/officeDocument/2006/relationships/presProps" Target="presProps.xml"/><Relationship Id="rId146" Type="http://schemas.openxmlformats.org/officeDocument/2006/relationships/viewProps" Target="viewProps.xml"/><Relationship Id="rId147" Type="http://schemas.openxmlformats.org/officeDocument/2006/relationships/theme" Target="theme/theme1.xml"/><Relationship Id="rId1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202F-A15E-4DB2-918A-76D141DD4274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07740-F894-4302-8E5C-0C16105A38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B85267-47ED-734B-B033-3FE36754D27C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B85267-47ED-734B-B033-3FE36754D27C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A28F5C-51B7-DF4B-80C3-73EDF06B5B6A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Internation</a:t>
            </a:r>
            <a:r>
              <a:rPr lang="en-US" baseline="0" dirty="0" smtClean="0"/>
              <a:t> conference – US, Canada, Mexico, Europe, </a:t>
            </a:r>
            <a:r>
              <a:rPr lang="en-US" baseline="0" dirty="0" err="1" smtClean="0"/>
              <a:t>MidEast</a:t>
            </a:r>
            <a:r>
              <a:rPr lang="en-US" baseline="0" dirty="0" smtClean="0"/>
              <a:t> – but vast </a:t>
            </a:r>
            <a:r>
              <a:rPr lang="en-US" baseline="0" dirty="0" err="1" smtClean="0"/>
              <a:t>majority,Asia</a:t>
            </a:r>
            <a:r>
              <a:rPr lang="en-US" baseline="0" dirty="0" smtClean="0"/>
              <a:t>, </a:t>
            </a:r>
          </a:p>
          <a:p>
            <a:r>
              <a:rPr lang="en-US" baseline="0" dirty="0" smtClean="0"/>
              <a:t>Pretty much every East and South east </a:t>
            </a:r>
            <a:r>
              <a:rPr lang="en-US" baseline="0" dirty="0" err="1" smtClean="0"/>
              <a:t>asian</a:t>
            </a:r>
            <a:r>
              <a:rPr lang="en-US" baseline="0" dirty="0" smtClean="0"/>
              <a:t> country.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CE59-32F7-4D42-9D43-8BC4772F388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0CE59-32F7-4D42-9D43-8BC4772F388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Sendai Japan – 29 years this summer.  Write mainly for Pearson Education  Longman Asia and am an author of English Firsthand – Longman Asia’s best selling series. </a:t>
            </a: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Note  - “A” view, not “the” view. Thousands of people in ELT in Asia.  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B85267-47ED-734B-B033-3FE36754D27C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/>
              <a:t>10-15 minutes of class time</a:t>
            </a:r>
          </a:p>
          <a:p>
            <a:pPr eaLnBrk="1" hangingPunct="1"/>
            <a:r>
              <a:rPr lang="en-US"/>
              <a:t>Values reading</a:t>
            </a:r>
          </a:p>
          <a:p>
            <a:pPr eaLnBrk="1" hangingPunct="1"/>
            <a:r>
              <a:rPr lang="en-US"/>
              <a:t>Practical thing – they bring books</a:t>
            </a:r>
          </a:p>
          <a:p>
            <a:pPr eaLnBrk="1" hangingPunct="1"/>
            <a:r>
              <a:rPr lang="en-US"/>
              <a:t>Classroom management-</a:t>
            </a:r>
          </a:p>
          <a:p>
            <a:pPr eaLnBrk="1" hangingPunct="1"/>
            <a:r>
              <a:rPr lang="en-US"/>
              <a:t>Unless you teach kids, </a:t>
            </a:r>
          </a:p>
        </p:txBody>
      </p:sp>
      <p:sp>
        <p:nvSpPr>
          <p:cNvPr id="205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02464A-D95F-604C-AFE5-E71C92DA0652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/>
              <a:t>Unless you teach kids, </a:t>
            </a:r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62DA9-D7EC-C045-83D0-2CAA340BA48A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5A0A8C-C2DA-8042-A4D7-3CEB28DBE85F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/>
              <a:t>ER is a new idea for most Ss (used to intensive/ yakudoku/ read &amp; translate). </a:t>
            </a:r>
          </a:p>
          <a:p>
            <a:pPr eaLnBrk="1" hangingPunct="1">
              <a:spcBef>
                <a:spcPct val="0"/>
              </a:spcBef>
            </a:pPr>
            <a:endParaRPr kumimoji="0" lang="en-US" altLang="ja-JP"/>
          </a:p>
          <a:p>
            <a:pPr eaLnBrk="1" hangingPunct="1">
              <a:spcBef>
                <a:spcPct val="0"/>
              </a:spcBef>
            </a:pPr>
            <a:r>
              <a:rPr kumimoji="0" lang="en-US" altLang="ja-JP"/>
              <a:t>Nothing wrong with staring reports where they expect. NOTICE: YOUR OPINION! -- APPRECIATIO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Opportunities for social collaboration</a:t>
            </a:r>
          </a:p>
          <a:p>
            <a:r>
              <a:rPr lang="en-US"/>
              <a:t>The book report 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26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55C153-83A9-374F-9CE9-FE99FA2630E3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1AE1F7-3B60-FC40-9834-8DA786655D3B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/>
              <a:t>THEY DO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Note questions.   Easy on the left.  More challenging on the right. </a:t>
            </a:r>
          </a:p>
          <a:p>
            <a:r>
              <a:rPr lang="en-US"/>
              <a:t>Based on Ss rating. </a:t>
            </a:r>
          </a:p>
          <a:p>
            <a:r>
              <a:rPr lang="en-US"/>
              <a:t>Piloted for difficulty and interest. </a:t>
            </a:r>
          </a:p>
          <a:p>
            <a:endParaRPr lang="en-US"/>
          </a:p>
        </p:txBody>
      </p:sp>
      <p:sp>
        <p:nvSpPr>
          <p:cNvPr id="240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DC6D02-12FD-5342-B7F2-3875070EC65B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JHS and HS study is for university entrance exams. 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Not communicative. Not task based. Normally no speaking and rarely listening.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519739-4733-D745-85BD-3B94B977C80A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JHS and HS study is for university entrance exams. 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Not communicative. Not task based. Normally no speaking and rarely listening.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519739-4733-D745-85BD-3B94B977C80A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8ADA3C-2DEF-9046-9DD3-3310D0BC690D}" type="slidenum">
              <a:rPr lang="en-US" altLang="ja-JP"/>
              <a:pPr/>
              <a:t>58</a:t>
            </a:fld>
            <a:endParaRPr lang="en-US" altLang="ja-JP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/>
              <a:t>Credit Richard Day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463808-A30A-C241-B635-0EA03A445DEE}" type="slidenum">
              <a:rPr lang="en-US" altLang="ja-JP"/>
              <a:pPr/>
              <a:t>59</a:t>
            </a:fld>
            <a:endParaRPr lang="en-US" altLang="ja-JP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3C37FA-B39D-E045-AB0B-C5837CC22CBF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kumimoji="0" lang="en-US" altLang="ja-JP" dirty="0"/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2013D78-48C2-8843-91C6-148110ACDFED}" type="slidenum">
              <a:rPr lang="en-US" altLang="ja-JP"/>
              <a:pPr/>
              <a:t>62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1F4003-057B-7541-803D-C7022FAA14D9}" type="slidenum">
              <a:rPr lang="en-US" altLang="ja-JP"/>
              <a:pPr/>
              <a:t>63</a:t>
            </a:fld>
            <a:endParaRPr lang="en-US" altLang="ja-JP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/>
              <a:t>Hard to explain,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/>
              <a:t>Easy to demonstrate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A4A8C4-BAE2-DD49-9957-09D3145E4DFF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980BBB-FFB8-4347-818D-99DBA31EE8D0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65FA60-8EDD-C24A-BF48-386FEBEFC983}" type="slidenum">
              <a:rPr lang="en-US" altLang="ja-JP"/>
              <a:pPr/>
              <a:t>66</a:t>
            </a:fld>
            <a:endParaRPr lang="en-US" altLang="ja-JP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79BE7C-AC49-A148-88F2-0378C644DFFE}" type="slidenum">
              <a:rPr lang="en-US" altLang="ja-JP"/>
              <a:pPr/>
              <a:t>67</a:t>
            </a:fld>
            <a:endParaRPr lang="en-US" altLang="ja-JP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A830F5-42E6-9E46-A775-4E2A3396E84D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ED09C2-B6D8-0744-A8D6-D2515B1A6DE2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B41D04-6248-5C4B-AB42-D676A5F6D2FD}" type="slidenum">
              <a:rPr lang="en-US" altLang="ja-JP"/>
              <a:pPr/>
              <a:t>70</a:t>
            </a:fld>
            <a:endParaRPr lang="en-US" altLang="ja-JP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5E6D40-38A1-4849-9F9B-9458B2734934}" type="slidenum">
              <a:rPr lang="en-US" altLang="ja-JP"/>
              <a:pPr/>
              <a:t>71</a:t>
            </a:fld>
            <a:endParaRPr lang="en-US" altLang="ja-JP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AE008B-DD01-0049-BDA5-146E4B7F3FCF}" type="slidenum">
              <a:rPr lang="en-US" altLang="ja-JP"/>
              <a:pPr/>
              <a:t>72</a:t>
            </a:fld>
            <a:endParaRPr lang="en-US" altLang="ja-JP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E7E1D6-BC80-8F4D-BB5A-D8DE8A734D69}" type="slidenum">
              <a:rPr lang="en-US" altLang="ja-JP"/>
              <a:pPr/>
              <a:t>73</a:t>
            </a:fld>
            <a:endParaRPr lang="en-US" altLang="ja-JP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FECAE2-F177-DD4E-821A-940C0603ADAE}" type="slidenum">
              <a:rPr lang="en-US" altLang="ja-JP"/>
              <a:pPr/>
              <a:t>74</a:t>
            </a:fld>
            <a:endParaRPr lang="en-US" altLang="ja-JP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E075EA-56C7-374F-AF71-2909364B0FFF}" type="slidenum">
              <a:rPr lang="en-US" altLang="ja-JP"/>
              <a:pPr/>
              <a:t>75</a:t>
            </a:fld>
            <a:endParaRPr lang="en-US" altLang="ja-JP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8ABD4D-F310-E742-8F15-79D2ED4CBAE8}" type="slidenum">
              <a:rPr lang="en-US" altLang="ja-JP"/>
              <a:pPr/>
              <a:t>76</a:t>
            </a:fld>
            <a:endParaRPr lang="en-US" altLang="ja-JP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A73B97-379A-0E44-8DCE-552CD0D191FC}" type="slidenum">
              <a:rPr lang="en-US" altLang="ja-JP"/>
              <a:pPr/>
              <a:t>77</a:t>
            </a:fld>
            <a:endParaRPr lang="en-US" altLang="ja-JP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17E575-043C-D747-865D-E9D2D038D68C}" type="slidenum">
              <a:rPr lang="en-US" altLang="ja-JP"/>
              <a:pPr/>
              <a:t>78</a:t>
            </a:fld>
            <a:endParaRPr lang="en-US" altLang="ja-JP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858642-A90D-5846-9356-86098D9E7EAE}" type="slidenum">
              <a:rPr lang="en-US" altLang="ja-JP"/>
              <a:pPr/>
              <a:t>79</a:t>
            </a:fld>
            <a:endParaRPr lang="en-US" altLang="ja-JP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53DF4B-E371-204B-B6FA-6DED092DEDE0}" type="slidenum">
              <a:rPr lang="en-US" altLang="ja-JP"/>
              <a:pPr/>
              <a:t>80</a:t>
            </a:fld>
            <a:endParaRPr lang="en-US" altLang="ja-JP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1E5C6A-CC73-D440-AD5D-9A4F992B2A0D}" type="slidenum">
              <a:rPr lang="en-US" altLang="ja-JP"/>
              <a:pPr/>
              <a:t>81</a:t>
            </a:fld>
            <a:endParaRPr lang="en-US" altLang="ja-JP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1AB853-285C-6249-A311-353052A8191F}" type="slidenum">
              <a:rPr lang="en-US" altLang="ja-JP"/>
              <a:pPr/>
              <a:t>82</a:t>
            </a:fld>
            <a:endParaRPr lang="en-US" altLang="ja-JP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852FEC-B063-B947-8DFA-8B6FD15EC0FF}" type="slidenum">
              <a:rPr lang="en-US" altLang="ja-JP"/>
              <a:pPr/>
              <a:t>83</a:t>
            </a:fld>
            <a:endParaRPr lang="en-US" altLang="ja-JP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D5D321-C3D7-2C4A-B489-13E80E11ECD0}" type="slidenum">
              <a:rPr lang="en-US" altLang="ja-JP"/>
              <a:pPr/>
              <a:t>84</a:t>
            </a:fld>
            <a:endParaRPr lang="en-US" altLang="ja-JP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2F5C5E-6485-714C-A963-CFE8487CDAE7}" type="slidenum">
              <a:rPr lang="en-US" altLang="ja-JP"/>
              <a:pPr/>
              <a:t>85</a:t>
            </a:fld>
            <a:endParaRPr lang="en-US" altLang="ja-JP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106ACB-9A0E-454B-B5A4-7D3EEAB3DF90}" type="slidenum">
              <a:rPr lang="en-US" altLang="ja-JP"/>
              <a:pPr/>
              <a:t>86</a:t>
            </a:fld>
            <a:endParaRPr lang="en-US" altLang="ja-JP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E26D52-CE50-EE46-B706-3F9F5A4D8CA1}" type="slidenum">
              <a:rPr lang="en-US" altLang="ja-JP"/>
              <a:pPr/>
              <a:t>87</a:t>
            </a:fld>
            <a:endParaRPr lang="en-US" altLang="ja-JP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DBADA5-65EB-8640-A983-2717983B941C}" type="slidenum">
              <a:rPr lang="en-US" altLang="ja-JP"/>
              <a:pPr/>
              <a:t>88</a:t>
            </a:fld>
            <a:endParaRPr lang="en-US" altLang="ja-JP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590BED-26CF-6344-9AC8-E224E5775291}" type="slidenum">
              <a:rPr lang="en-US" altLang="ja-JP"/>
              <a:pPr/>
              <a:t>89</a:t>
            </a:fld>
            <a:endParaRPr lang="en-US" altLang="ja-JP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AF6B6A-488E-5843-8AC8-CB9A3F525F72}" type="slidenum">
              <a:rPr lang="en-US" altLang="ja-JP"/>
              <a:pPr/>
              <a:t>90</a:t>
            </a:fld>
            <a:endParaRPr lang="en-US" altLang="ja-JP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D77052-E6B4-384D-AC68-7DB59BBF56C5}" type="slidenum">
              <a:rPr lang="en-US" altLang="ja-JP"/>
              <a:pPr/>
              <a:t>91</a:t>
            </a:fld>
            <a:endParaRPr lang="en-US" altLang="ja-JP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6A9617-2C15-2945-8848-625F655976A1}" type="slidenum">
              <a:rPr lang="en-US" altLang="ja-JP"/>
              <a:pPr/>
              <a:t>92</a:t>
            </a:fld>
            <a:endParaRPr lang="en-US" altLang="ja-JP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FD2821-E519-8844-B146-D078B176AC93}" type="slidenum">
              <a:rPr lang="en-US" altLang="ja-JP"/>
              <a:pPr/>
              <a:t>93</a:t>
            </a:fld>
            <a:endParaRPr lang="en-US" altLang="ja-JP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E94DA6-C16F-E446-8809-11E5822F93AB}" type="slidenum">
              <a:rPr lang="en-US" altLang="ja-JP"/>
              <a:pPr/>
              <a:t>94</a:t>
            </a:fld>
            <a:endParaRPr lang="en-US" altLang="ja-JP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F07C1A-BB97-2C41-921F-6F46FA706587}" type="slidenum">
              <a:rPr lang="en-US" altLang="ja-JP"/>
              <a:pPr/>
              <a:t>95</a:t>
            </a:fld>
            <a:endParaRPr lang="en-US" altLang="ja-JP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B034D5-EC22-8046-BD53-C71B778B9204}" type="slidenum">
              <a:rPr lang="en-US" altLang="ja-JP"/>
              <a:pPr/>
              <a:t>96</a:t>
            </a:fld>
            <a:endParaRPr lang="en-US" altLang="ja-JP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9C7C54-8498-2641-9825-DB1DA4910155}" type="slidenum">
              <a:rPr lang="en-US" altLang="ja-JP"/>
              <a:pPr/>
              <a:t>97</a:t>
            </a:fld>
            <a:endParaRPr lang="en-US" altLang="ja-JP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F1DE5F-8847-AE47-BDD2-F0F5D8A5D96B}" type="slidenum">
              <a:rPr lang="en-US" altLang="ja-JP"/>
              <a:pPr/>
              <a:t>98</a:t>
            </a:fld>
            <a:endParaRPr lang="en-US" altLang="ja-JP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C75010-F352-EB40-AC88-E010FA1ADE88}" type="slidenum">
              <a:rPr lang="en-US" altLang="ja-JP"/>
              <a:pPr/>
              <a:t>99</a:t>
            </a:fld>
            <a:endParaRPr lang="en-US" altLang="ja-JP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2F1F2B-675C-C14E-A242-2191E3D3C5F8}" type="slidenum">
              <a:rPr lang="en-US" altLang="ja-JP"/>
              <a:pPr/>
              <a:t>100</a:t>
            </a:fld>
            <a:endParaRPr lang="en-US" altLang="ja-JP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784960-D73B-0D4F-BCD1-9D5ED648FEFF}" type="slidenum">
              <a:rPr lang="en-US" altLang="ja-JP"/>
              <a:pPr/>
              <a:t>102</a:t>
            </a:fld>
            <a:endParaRPr lang="en-US" altLang="ja-JP"/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0" lang="ja-JP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B6FFFC-4F18-B644-B4E2-DA10D5FA0C3B}" type="slidenum">
              <a:rPr lang="en-US"/>
              <a:pPr/>
              <a:t>104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Credit Richard Day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026854-A9BD-4140-A7B6-11747C57BB73}" type="slidenum">
              <a:rPr lang="en-US"/>
              <a:pPr/>
              <a:t>105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441E90-CCF8-E44D-9F7B-0377C959937B}" type="slidenum">
              <a:rPr lang="en-US" altLang="ja-JP"/>
              <a:pPr/>
              <a:t>107</a:t>
            </a:fld>
            <a:endParaRPr lang="en-US" altLang="ja-JP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/>
              <a:t>Rauding (Carver</a:t>
            </a:r>
            <a:r>
              <a:rPr kumimoji="0" lang="ja-JP" altLang="en-US"/>
              <a:t>’</a:t>
            </a:r>
            <a:r>
              <a:rPr kumimoji="0" lang="en-US" altLang="ja-JP"/>
              <a:t>s term) about 75% comprehension.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/>
              <a:t>This quoted in Exploring Second Language Reading  1999. Heinle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E70E18-0000-3644-9A6B-6D05BCFB0309}" type="slidenum">
              <a:rPr lang="en-US" altLang="ja-JP"/>
              <a:pPr/>
              <a:t>108</a:t>
            </a:fld>
            <a:endParaRPr lang="en-US" altLang="ja-JP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AC09B1-9D2B-8845-AF4B-C4AE9B53534E}" type="slidenum">
              <a:rPr lang="en-US" altLang="ja-JP"/>
              <a:pPr/>
              <a:t>109</a:t>
            </a:fld>
            <a:endParaRPr lang="en-US" altLang="ja-JP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Rule of thumb (or rule of fingers). </a:t>
            </a:r>
          </a:p>
          <a:p>
            <a:r>
              <a:rPr lang="en-US"/>
              <a:t>Any page – in the middle. </a:t>
            </a:r>
          </a:p>
          <a:p>
            <a:endParaRPr lang="en-US"/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947940-C684-484B-A071-B501836D6467}" type="slidenum">
              <a:rPr lang="en-US" altLang="ja-JP"/>
              <a:pPr/>
              <a:t>110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http://photosof.org/view/open_book_with_love_heart_in_folded_pages-wide.htm</a:t>
            </a:r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1AAED2-F3BF-8447-A154-0D98E9D17E1A}" type="slidenum">
              <a:rPr lang="en-US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FDA0B-D74C-6C43-B112-48A428DB1776}" type="slidenum">
              <a:rPr lang="ja-JP" altLang="en-US" smtClean="0"/>
              <a:pPr/>
              <a:t>126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FDA0B-D74C-6C43-B112-48A428DB1776}" type="slidenum">
              <a:rPr lang="ja-JP" altLang="en-US" smtClean="0"/>
              <a:pPr/>
              <a:t>136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6E9CDF-A1F3-294D-BFAA-80BE94412E03}" type="slidenum">
              <a:rPr lang="en-US" altLang="ja-JP"/>
              <a:pPr/>
              <a:t>139</a:t>
            </a:fld>
            <a:endParaRPr lang="en-US" altLang="ja-JP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ja-JP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http://photosof.org/view/open_book_with_love_heart_in_folded_pages-wide.htm</a:t>
            </a:r>
          </a:p>
        </p:txBody>
      </p:sp>
      <p:sp>
        <p:nvSpPr>
          <p:cNvPr id="388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700DA8-4FF3-7146-AAEE-26C6CD1ABFDF}" type="slidenum">
              <a:rPr lang="en-US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4460-B994-4957-971C-230C8BB22F5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7166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4378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3606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525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3052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0151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6516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507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900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4443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16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EEB39-A503-4D98-81A8-885E5724EB30}" type="datetimeFigureOut">
              <a:rPr lang="en-US" smtClean="0"/>
              <a:pPr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1966C-8751-4330-BD43-7C5249715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85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6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7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package" Target="../embeddings/Microsoft_Word_Document2.docx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Word_Document3.docx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package" Target="../embeddings/Microsoft_Word_Document4.docx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Word_Document5.docx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Word_Document6.docx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4" Type="http://schemas.openxmlformats.org/officeDocument/2006/relationships/package" Target="../embeddings/Microsoft_Word_Document8.docx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Word_Document9.docx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Word_Document10.docx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Word_Document11.docx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7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5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Volumes/FROG%20STRIPE/Elmo_ER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057401"/>
            <a:ext cx="6629400" cy="2388834"/>
          </a:xfrm>
        </p:spPr>
        <p:txBody>
          <a:bodyPr>
            <a:normAutofit fontScale="90000"/>
          </a:bodyPr>
          <a:lstStyle/>
          <a:p>
            <a:r>
              <a:rPr lang="en-US" dirty="0"/>
              <a:t>Exploring Extensive Reading to Sustain and Renew ELT Reading Instruction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20574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Doreen </a:t>
            </a:r>
            <a:r>
              <a:rPr lang="en-US" dirty="0" err="1" smtClean="0"/>
              <a:t>Ewert</a:t>
            </a:r>
            <a:r>
              <a:rPr lang="en-US" dirty="0" smtClean="0"/>
              <a:t>, </a:t>
            </a:r>
            <a:r>
              <a:rPr lang="en-US" sz="1700" dirty="0" smtClean="0"/>
              <a:t>University of San Francisco</a:t>
            </a:r>
            <a:endParaRPr lang="en-US" sz="1600" dirty="0" smtClean="0"/>
          </a:p>
          <a:p>
            <a:pPr algn="r"/>
            <a:r>
              <a:rPr lang="en-US" dirty="0" smtClean="0"/>
              <a:t>Brenda Johnston</a:t>
            </a:r>
            <a:r>
              <a:rPr lang="en-US" sz="1600" dirty="0" smtClean="0"/>
              <a:t>, </a:t>
            </a:r>
            <a:r>
              <a:rPr lang="en-US" sz="1700" dirty="0" smtClean="0"/>
              <a:t>New Westminster Secondary School, BC. Canada</a:t>
            </a:r>
          </a:p>
          <a:p>
            <a:pPr algn="r"/>
            <a:r>
              <a:rPr lang="en-US" dirty="0" smtClean="0"/>
              <a:t>Marc Helgesen, </a:t>
            </a:r>
            <a:r>
              <a:rPr lang="en-US" sz="1700" dirty="0" smtClean="0"/>
              <a:t>Miyagi Gakuin Women’s University, Sendai, Japan</a:t>
            </a:r>
            <a:endParaRPr lang="en-US" sz="1800" dirty="0" smtClean="0"/>
          </a:p>
          <a:p>
            <a:pPr algn="r"/>
            <a:r>
              <a:rPr lang="en-US" dirty="0" smtClean="0"/>
              <a:t>Lynn Schaefer </a:t>
            </a:r>
            <a:r>
              <a:rPr lang="en-US" sz="1700" dirty="0" smtClean="0"/>
              <a:t>, University of Central Arkansas, Conway, AK.</a:t>
            </a:r>
            <a:r>
              <a:rPr lang="en-US" sz="1900" dirty="0" smtClean="0"/>
              <a:t> </a:t>
            </a:r>
          </a:p>
          <a:p>
            <a:pPr algn="r"/>
            <a:r>
              <a:rPr lang="en-US" dirty="0" smtClean="0"/>
              <a:t>Tom Robb</a:t>
            </a:r>
            <a:r>
              <a:rPr lang="en-US" sz="1900" dirty="0" smtClean="0"/>
              <a:t>, </a:t>
            </a:r>
            <a:r>
              <a:rPr lang="en-US" sz="1700" dirty="0" smtClean="0"/>
              <a:t>Kyoto Sangyo University, Kyoto, Japan</a:t>
            </a:r>
            <a:endParaRPr lang="en-US" sz="1800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01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011362"/>
          </a:xfrm>
        </p:spPr>
        <p:txBody>
          <a:bodyPr>
            <a:normAutofit fontScale="90000"/>
          </a:bodyPr>
          <a:lstStyle/>
          <a:p>
            <a:pPr lvl="0" algn="r"/>
            <a:r>
              <a:rPr lang="en-US" sz="5400" dirty="0" smtClean="0"/>
              <a:t>Why is ER not common in North American </a:t>
            </a:r>
            <a:br>
              <a:rPr lang="en-US" sz="5400" dirty="0" smtClean="0"/>
            </a:br>
            <a:r>
              <a:rPr lang="en-US" sz="5400" dirty="0" smtClean="0"/>
              <a:t>ESL programs?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76600" y="2743200"/>
            <a:ext cx="5486400" cy="3505200"/>
          </a:xfrm>
        </p:spPr>
        <p:txBody>
          <a:bodyPr/>
          <a:lstStyle/>
          <a:p>
            <a:r>
              <a:rPr lang="en-US" dirty="0" smtClean="0"/>
              <a:t>The second language context fallacy</a:t>
            </a:r>
          </a:p>
          <a:p>
            <a:r>
              <a:rPr lang="en-US" dirty="0" smtClean="0"/>
              <a:t>The active role of the teacher belief</a:t>
            </a:r>
          </a:p>
          <a:p>
            <a:r>
              <a:rPr lang="en-US" dirty="0" smtClean="0"/>
              <a:t>The focus of ESL materials on explicit teaching and explicit learning</a:t>
            </a:r>
          </a:p>
          <a:p>
            <a:r>
              <a:rPr lang="en-US" dirty="0" smtClean="0"/>
              <a:t>Lack of awareness of the role of implicit learning and how to motivate it</a:t>
            </a:r>
          </a:p>
          <a:p>
            <a:r>
              <a:rPr lang="en-US" dirty="0" smtClean="0"/>
              <a:t>Backlash </a:t>
            </a:r>
            <a:r>
              <a:rPr lang="en-US" dirty="0"/>
              <a:t>against basal readers</a:t>
            </a:r>
          </a:p>
          <a:p>
            <a:r>
              <a:rPr lang="en-US" dirty="0"/>
              <a:t>The myth of the authentic text </a:t>
            </a:r>
          </a:p>
          <a:p>
            <a:endParaRPr lang="en-US" dirty="0" smtClean="0"/>
          </a:p>
        </p:txBody>
      </p:sp>
      <p:pic>
        <p:nvPicPr>
          <p:cNvPr id="5" name="Picture 4" descr="IMG_0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066800"/>
            <a:ext cx="2921537" cy="5562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62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text.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677210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171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ChangeArrowheads="1"/>
          </p:cNvSpPr>
          <p:nvPr/>
        </p:nvSpPr>
        <p:spPr bwMode="blackWhite">
          <a:xfrm>
            <a:off x="762000" y="117475"/>
            <a:ext cx="8345488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altLang="ja-JP" sz="5400"/>
              <a:t>When you read slowly, </a:t>
            </a:r>
          </a:p>
          <a:p>
            <a:r>
              <a:rPr lang="en-US" altLang="ja-JP" sz="5400"/>
              <a:t>one word at a time,</a:t>
            </a:r>
          </a:p>
          <a:p>
            <a:r>
              <a:rPr lang="en-US" altLang="ja-JP" sz="5400"/>
              <a:t>as you are doing now, </a:t>
            </a:r>
          </a:p>
          <a:p>
            <a:r>
              <a:rPr lang="en-US" altLang="ja-JP" sz="5400"/>
              <a:t>it is easy to understand </a:t>
            </a:r>
          </a:p>
          <a:p>
            <a:r>
              <a:rPr lang="en-US" altLang="ja-JP" sz="5400"/>
              <a:t>the meaning of each word, </a:t>
            </a:r>
          </a:p>
          <a:p>
            <a:r>
              <a:rPr lang="en-US" altLang="ja-JP" sz="5400"/>
              <a:t>but it is very difficult to </a:t>
            </a:r>
          </a:p>
          <a:p>
            <a:r>
              <a:rPr lang="en-US" altLang="ja-JP" sz="5400"/>
              <a:t>understand the real </a:t>
            </a:r>
          </a:p>
          <a:p>
            <a:r>
              <a:rPr lang="en-US" altLang="ja-JP" sz="5400"/>
              <a:t>meaning of the text.</a:t>
            </a:r>
            <a:endParaRPr lang="en-US" altLang="ja-JP" sz="3200"/>
          </a:p>
          <a:p>
            <a:endParaRPr lang="ja-JP" altLang="en-US" sz="1800" u="sng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03688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029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772400" cy="1052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3600" b="1">
                <a:solidFill>
                  <a:srgbClr val="4504FF"/>
                </a:solidFill>
                <a:ea typeface="Osaka" charset="-128"/>
                <a:cs typeface="Osaka" charset="-128"/>
              </a:rPr>
              <a:t/>
            </a:r>
            <a:br>
              <a:rPr lang="ja-JP" altLang="en-US" sz="3600" b="1">
                <a:solidFill>
                  <a:srgbClr val="4504FF"/>
                </a:solidFill>
                <a:ea typeface="Osaka" charset="-128"/>
                <a:cs typeface="Osaka" charset="-128"/>
              </a:rPr>
            </a:br>
            <a:endParaRPr lang="ja-JP" altLang="en-US" sz="3600">
              <a:ea typeface="Osaka" charset="-128"/>
              <a:cs typeface="Osaka" charset="-128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04800"/>
            <a:ext cx="8153400" cy="992188"/>
          </a:xfrm>
        </p:spPr>
        <p:txBody>
          <a:bodyPr>
            <a:normAutofit/>
          </a:bodyPr>
          <a:lstStyle/>
          <a:p>
            <a:pPr eaLnBrk="1" hangingPunct="1">
              <a:lnSpc>
                <a:spcPct val="60000"/>
              </a:lnSpc>
              <a:buFontTx/>
              <a:buNone/>
            </a:pPr>
            <a:r>
              <a:rPr lang="ja-JP" altLang="en-US" sz="7200" b="1">
                <a:solidFill>
                  <a:srgbClr val="800000"/>
                </a:solidFill>
              </a:rPr>
              <a:t>The need for</a:t>
            </a:r>
            <a:r>
              <a:rPr lang="en-US" altLang="ja-JP" sz="7200" b="1">
                <a:solidFill>
                  <a:srgbClr val="800000"/>
                </a:solidFill>
              </a:rPr>
              <a:t> </a:t>
            </a:r>
            <a:r>
              <a:rPr lang="en-US" altLang="ja-JP" sz="8800" b="1">
                <a:solidFill>
                  <a:srgbClr val="800000"/>
                </a:solidFill>
              </a:rPr>
              <a:t>speed</a:t>
            </a:r>
            <a:endParaRPr lang="en-US" altLang="ja-JP" sz="8000" b="1">
              <a:solidFill>
                <a:srgbClr val="800000"/>
              </a:solidFill>
            </a:endParaRPr>
          </a:p>
        </p:txBody>
      </p:sp>
      <p:sp>
        <p:nvSpPr>
          <p:cNvPr id="183299" name="Rectangle 5"/>
          <p:cNvSpPr>
            <a:spLocks noChangeArrowheads="1"/>
          </p:cNvSpPr>
          <p:nvPr/>
        </p:nvSpPr>
        <p:spPr bwMode="auto">
          <a:xfrm>
            <a:off x="1371600" y="3105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>
              <a:latin typeface="Calibri" charset="0"/>
            </a:endParaRPr>
          </a:p>
        </p:txBody>
      </p:sp>
      <p:sp>
        <p:nvSpPr>
          <p:cNvPr id="3" name="Up Arrow Callout 2"/>
          <p:cNvSpPr/>
          <p:nvPr/>
        </p:nvSpPr>
        <p:spPr>
          <a:xfrm>
            <a:off x="4876800" y="4303713"/>
            <a:ext cx="4100513" cy="2516187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375275" y="5187950"/>
            <a:ext cx="321151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Gill Sans" charset="0"/>
              </a:rPr>
              <a:t>Don’t enjoy</a:t>
            </a:r>
          </a:p>
          <a:p>
            <a:r>
              <a:rPr lang="en-US" sz="4000" b="1">
                <a:solidFill>
                  <a:srgbClr val="FFFFFF"/>
                </a:solidFill>
                <a:latin typeface="Gill Sans" charset="0"/>
              </a:rPr>
              <a:t>reading</a:t>
            </a:r>
          </a:p>
        </p:txBody>
      </p:sp>
      <p:sp>
        <p:nvSpPr>
          <p:cNvPr id="4" name="Down Arrow Callout 3"/>
          <p:cNvSpPr/>
          <p:nvPr/>
        </p:nvSpPr>
        <p:spPr>
          <a:xfrm>
            <a:off x="609600" y="2209800"/>
            <a:ext cx="3395663" cy="22971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6059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62000" y="2460625"/>
            <a:ext cx="3243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Gill Sans" charset="0"/>
              </a:rPr>
              <a:t>Read slowly</a:t>
            </a:r>
          </a:p>
        </p:txBody>
      </p:sp>
      <p:sp>
        <p:nvSpPr>
          <p:cNvPr id="5" name="Right Arrow Callout 4"/>
          <p:cNvSpPr/>
          <p:nvPr/>
        </p:nvSpPr>
        <p:spPr>
          <a:xfrm>
            <a:off x="612775" y="4729163"/>
            <a:ext cx="4037013" cy="200501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178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817563" y="4745038"/>
            <a:ext cx="2362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Gill Sans" charset="0"/>
              </a:rPr>
              <a:t>Don’t</a:t>
            </a:r>
          </a:p>
          <a:p>
            <a:r>
              <a:rPr lang="en-US" sz="4000" b="1">
                <a:solidFill>
                  <a:srgbClr val="FFFFFF"/>
                </a:solidFill>
                <a:latin typeface="Gill Sans" charset="0"/>
              </a:rPr>
              <a:t>read </a:t>
            </a:r>
          </a:p>
          <a:p>
            <a:r>
              <a:rPr lang="en-US" sz="4000" b="1">
                <a:solidFill>
                  <a:srgbClr val="FFFFFF"/>
                </a:solidFill>
                <a:latin typeface="Gill Sans" charset="0"/>
              </a:rPr>
              <a:t>much</a:t>
            </a:r>
          </a:p>
        </p:txBody>
      </p:sp>
      <p:sp>
        <p:nvSpPr>
          <p:cNvPr id="6" name="Left Arrow Callout 5"/>
          <p:cNvSpPr/>
          <p:nvPr/>
        </p:nvSpPr>
        <p:spPr>
          <a:xfrm>
            <a:off x="4360863" y="1697038"/>
            <a:ext cx="4616450" cy="22987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295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770563" y="2012950"/>
            <a:ext cx="31511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</a:rPr>
              <a:t>Don’t</a:t>
            </a:r>
          </a:p>
          <a:p>
            <a:r>
              <a:rPr lang="en-US" sz="4000" b="1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</a:rPr>
              <a:t>understand</a:t>
            </a:r>
          </a:p>
          <a:p>
            <a:r>
              <a:rPr lang="en-US" sz="4000" b="1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</a:rPr>
              <a:t>much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09692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6" grpId="1"/>
      <p:bldP spid="18" grpId="0"/>
      <p:bldP spid="5" grpId="0" animBg="1"/>
      <p:bldP spid="20" grpId="0"/>
      <p:bldP spid="20" grpId="1"/>
      <p:bldP spid="6" grpId="0" animBg="1"/>
      <p:bldP spid="22" grpId="0"/>
      <p:bldP spid="22" grpId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772400" cy="1052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3600" b="1">
                <a:solidFill>
                  <a:srgbClr val="4504FF"/>
                </a:solidFill>
                <a:ea typeface="Osaka" charset="-128"/>
                <a:cs typeface="Osaka" charset="-128"/>
              </a:rPr>
              <a:t/>
            </a:r>
            <a:br>
              <a:rPr lang="ja-JP" altLang="en-US" sz="3600" b="1">
                <a:solidFill>
                  <a:srgbClr val="4504FF"/>
                </a:solidFill>
                <a:ea typeface="Osaka" charset="-128"/>
                <a:cs typeface="Osaka" charset="-128"/>
              </a:rPr>
            </a:br>
            <a:endParaRPr lang="ja-JP" altLang="en-US" sz="3600">
              <a:ea typeface="Osaka" charset="-128"/>
              <a:cs typeface="Osaka" charset="-128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04800"/>
            <a:ext cx="8153400" cy="4114800"/>
          </a:xfrm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ja-JP" altLang="en-US" sz="72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Gill Sans"/>
                <a:ea typeface="MS UI Gothic" charset="0"/>
                <a:cs typeface="Gill Sans"/>
              </a:rPr>
              <a:t>The need for</a:t>
            </a:r>
            <a:r>
              <a:rPr lang="en-US" altLang="ja-JP" sz="72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+mj-lt"/>
                <a:ea typeface="MS UI Gothic" charset="0"/>
                <a:cs typeface="MS UI Gothic" charset="0"/>
              </a:rPr>
              <a:t> </a:t>
            </a:r>
            <a:r>
              <a:rPr lang="en-US" altLang="ja-JP" sz="88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+mj-lt"/>
                <a:ea typeface="MS UI Gothic" charset="0"/>
                <a:cs typeface="MS UI Gothic" charset="0"/>
              </a:rPr>
              <a:t>speed</a:t>
            </a:r>
            <a:endParaRPr lang="en-US" altLang="ja-JP" sz="8000" b="1" dirty="0">
              <a:ln>
                <a:solidFill>
                  <a:srgbClr val="800000"/>
                </a:solidFill>
              </a:ln>
              <a:solidFill>
                <a:srgbClr val="800000"/>
              </a:solidFill>
              <a:latin typeface="+mj-lt"/>
              <a:ea typeface="MS UI Gothic" charset="0"/>
              <a:cs typeface="MS UI Gothic" charset="0"/>
            </a:endParaRPr>
          </a:p>
        </p:txBody>
      </p:sp>
      <p:sp>
        <p:nvSpPr>
          <p:cNvPr id="185347" name="Rectangle 4"/>
          <p:cNvSpPr>
            <a:spLocks noChangeArrowheads="1"/>
          </p:cNvSpPr>
          <p:nvPr/>
        </p:nvSpPr>
        <p:spPr bwMode="auto">
          <a:xfrm>
            <a:off x="1371600" y="3105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>
              <a:latin typeface="Calibri" charset="0"/>
            </a:endParaRPr>
          </a:p>
        </p:txBody>
      </p:sp>
      <p:sp>
        <p:nvSpPr>
          <p:cNvPr id="434181" name="AutoShape 5"/>
          <p:cNvSpPr>
            <a:spLocks noChangeArrowheads="1"/>
          </p:cNvSpPr>
          <p:nvPr/>
        </p:nvSpPr>
        <p:spPr bwMode="auto">
          <a:xfrm>
            <a:off x="609600" y="2209800"/>
            <a:ext cx="4778375" cy="1219200"/>
          </a:xfrm>
          <a:prstGeom prst="rightArrowCallout">
            <a:avLst>
              <a:gd name="adj1" fmla="val 25000"/>
              <a:gd name="adj2" fmla="val 25000"/>
              <a:gd name="adj3" fmla="val 70833"/>
              <a:gd name="adj4" fmla="val 66667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Rectangle 6"/>
          <p:cNvSpPr>
            <a:spLocks noChangeArrowheads="1"/>
          </p:cNvSpPr>
          <p:nvPr/>
        </p:nvSpPr>
        <p:spPr bwMode="auto">
          <a:xfrm>
            <a:off x="693738" y="2514600"/>
            <a:ext cx="3184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Gill Sans" charset="0"/>
              </a:rPr>
              <a:t>Read faster</a:t>
            </a:r>
          </a:p>
        </p:txBody>
      </p:sp>
      <p:sp>
        <p:nvSpPr>
          <p:cNvPr id="434183" name="AutoShape 7"/>
          <p:cNvSpPr>
            <a:spLocks noChangeArrowheads="1"/>
          </p:cNvSpPr>
          <p:nvPr/>
        </p:nvSpPr>
        <p:spPr bwMode="auto">
          <a:xfrm>
            <a:off x="5540375" y="1676400"/>
            <a:ext cx="3276600" cy="3138488"/>
          </a:xfrm>
          <a:prstGeom prst="downArrowCallout">
            <a:avLst>
              <a:gd name="adj1" fmla="val 25000"/>
              <a:gd name="adj2" fmla="val 25000"/>
              <a:gd name="adj3" fmla="val 17442"/>
              <a:gd name="adj4" fmla="val 73196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184" name="AutoShape 8"/>
          <p:cNvSpPr>
            <a:spLocks noChangeArrowheads="1"/>
          </p:cNvSpPr>
          <p:nvPr/>
        </p:nvSpPr>
        <p:spPr bwMode="auto">
          <a:xfrm>
            <a:off x="3175000" y="5018088"/>
            <a:ext cx="5740400" cy="1676400"/>
          </a:xfrm>
          <a:prstGeom prst="leftArrowCallout">
            <a:avLst>
              <a:gd name="adj1" fmla="val 25000"/>
              <a:gd name="adj2" fmla="val 25000"/>
              <a:gd name="adj3" fmla="val 60606"/>
              <a:gd name="adj4" fmla="val 66667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185" name="AutoShape 9"/>
          <p:cNvSpPr>
            <a:spLocks noChangeArrowheads="1"/>
          </p:cNvSpPr>
          <p:nvPr/>
        </p:nvSpPr>
        <p:spPr bwMode="auto">
          <a:xfrm>
            <a:off x="631825" y="3810000"/>
            <a:ext cx="2286000" cy="2895600"/>
          </a:xfrm>
          <a:prstGeom prst="upArrowCallout">
            <a:avLst>
              <a:gd name="adj1" fmla="val 25000"/>
              <a:gd name="adj2" fmla="val 25000"/>
              <a:gd name="adj3" fmla="val 21111"/>
              <a:gd name="adj4" fmla="val 66667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4186" name="Rectangle 10"/>
          <p:cNvSpPr>
            <a:spLocks noChangeArrowheads="1"/>
          </p:cNvSpPr>
          <p:nvPr/>
        </p:nvSpPr>
        <p:spPr bwMode="auto">
          <a:xfrm>
            <a:off x="5151438" y="5448300"/>
            <a:ext cx="3733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Gill Sans" charset="0"/>
              </a:rPr>
              <a:t>Enjoy reading</a:t>
            </a:r>
          </a:p>
        </p:txBody>
      </p:sp>
      <p:sp>
        <p:nvSpPr>
          <p:cNvPr id="434187" name="Rectangle 11"/>
          <p:cNvSpPr>
            <a:spLocks noChangeArrowheads="1"/>
          </p:cNvSpPr>
          <p:nvPr/>
        </p:nvSpPr>
        <p:spPr bwMode="auto">
          <a:xfrm>
            <a:off x="957263" y="5075238"/>
            <a:ext cx="1676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Gill Sans" charset="0"/>
              </a:rPr>
              <a:t>Read</a:t>
            </a:r>
          </a:p>
          <a:p>
            <a:r>
              <a:rPr lang="en-US" sz="4000" b="1">
                <a:solidFill>
                  <a:srgbClr val="FFFFFF"/>
                </a:solidFill>
                <a:latin typeface="Gill Sans" charset="0"/>
              </a:rPr>
              <a:t>more</a:t>
            </a:r>
          </a:p>
        </p:txBody>
      </p:sp>
      <p:sp>
        <p:nvSpPr>
          <p:cNvPr id="434188" name="Rectangle 12"/>
          <p:cNvSpPr>
            <a:spLocks noChangeArrowheads="1"/>
          </p:cNvSpPr>
          <p:nvPr/>
        </p:nvSpPr>
        <p:spPr bwMode="auto">
          <a:xfrm>
            <a:off x="5580063" y="1752600"/>
            <a:ext cx="3244850" cy="19208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4000" b="1">
              <a:solidFill>
                <a:srgbClr val="FFFFFF"/>
              </a:solidFill>
              <a:latin typeface="Gill Sans" charset="0"/>
            </a:endParaRPr>
          </a:p>
          <a:p>
            <a:pPr algn="ctr"/>
            <a:r>
              <a:rPr lang="en-US" sz="4000" b="1">
                <a:solidFill>
                  <a:srgbClr val="FFFFFF"/>
                </a:solidFill>
                <a:latin typeface="Gill Sans" charset="0"/>
              </a:rPr>
              <a:t>Understand</a:t>
            </a:r>
          </a:p>
          <a:p>
            <a:pPr algn="ctr"/>
            <a:r>
              <a:rPr lang="en-US" sz="4000" b="1">
                <a:solidFill>
                  <a:srgbClr val="FFFFFF"/>
                </a:solidFill>
                <a:latin typeface="Gill Sans" charset="0"/>
              </a:rPr>
              <a:t>more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242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3" grpId="0" animBg="1"/>
      <p:bldP spid="434184" grpId="0" animBg="1"/>
      <p:bldP spid="434185" grpId="0" animBg="1"/>
      <p:bldP spid="434186" grpId="0"/>
      <p:bldP spid="434187" grpId="0"/>
      <p:bldP spid="43418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/>
          </a:p>
        </p:txBody>
      </p:sp>
      <p:sp>
        <p:nvSpPr>
          <p:cNvPr id="187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0" lang="ja-JP" altLang="en-US"/>
          </a:p>
        </p:txBody>
      </p:sp>
      <p:pic>
        <p:nvPicPr>
          <p:cNvPr id="1873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0" y="0"/>
            <a:ext cx="1016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6" name="TextBox 4"/>
          <p:cNvSpPr txBox="1">
            <a:spLocks noChangeArrowheads="1"/>
          </p:cNvSpPr>
          <p:nvPr/>
        </p:nvSpPr>
        <p:spPr bwMode="auto">
          <a:xfrm>
            <a:off x="4419600" y="693738"/>
            <a:ext cx="48450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8800" b="1">
                <a:solidFill>
                  <a:schemeClr val="bg1"/>
                </a:solidFill>
                <a:latin typeface="Calibri" charset="0"/>
              </a:rPr>
              <a:t>How fast?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5253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362622" cy="67095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800000"/>
                </a:solidFill>
                <a:latin typeface="+mj-lt"/>
              </a:rPr>
              <a:t>Reading &amp; purpose</a:t>
            </a:r>
          </a:p>
          <a:p>
            <a:pPr>
              <a:defRPr/>
            </a:pPr>
            <a:endParaRPr lang="en-US" sz="1800" b="1" dirty="0">
              <a:solidFill>
                <a:srgbClr val="800000"/>
              </a:solidFill>
            </a:endParaRPr>
          </a:p>
          <a:p>
            <a:pPr>
              <a:defRPr/>
            </a:pPr>
            <a:r>
              <a:rPr lang="en-US" sz="4000" b="1" dirty="0">
                <a:solidFill>
                  <a:srgbClr val="800000"/>
                </a:solidFill>
              </a:rPr>
              <a:t>Process		Components	 </a:t>
            </a:r>
            <a:r>
              <a:rPr lang="en-US" sz="4000" b="1" dirty="0" smtClean="0">
                <a:solidFill>
                  <a:srgbClr val="800000"/>
                </a:solidFill>
              </a:rPr>
              <a:t>     Target </a:t>
            </a:r>
            <a:r>
              <a:rPr lang="en-US" sz="4000" b="1" dirty="0">
                <a:solidFill>
                  <a:srgbClr val="800000"/>
                </a:solidFill>
              </a:rPr>
              <a:t> </a:t>
            </a:r>
            <a:r>
              <a:rPr lang="en-US" sz="4000" b="1" dirty="0" smtClean="0">
                <a:solidFill>
                  <a:srgbClr val="800000"/>
                </a:solidFill>
              </a:rPr>
              <a:t>WPM</a:t>
            </a:r>
            <a:endParaRPr lang="en-US" sz="1800" b="1" dirty="0"/>
          </a:p>
          <a:p>
            <a:pPr>
              <a:defRPr/>
            </a:pPr>
            <a:r>
              <a:rPr lang="en-US" sz="3600" b="1" dirty="0"/>
              <a:t>Scanning		Lexical accessing		</a:t>
            </a:r>
            <a:r>
              <a:rPr lang="en-US" sz="3600" b="1" dirty="0" smtClean="0"/>
              <a:t>600</a:t>
            </a:r>
            <a:endParaRPr lang="en-US" sz="1200" b="1" dirty="0"/>
          </a:p>
          <a:p>
            <a:pPr>
              <a:defRPr/>
            </a:pPr>
            <a:r>
              <a:rPr lang="en-US" sz="3600" b="1" dirty="0"/>
              <a:t>Skimming	</a:t>
            </a:r>
            <a:r>
              <a:rPr lang="en-US" sz="3600" b="1" dirty="0" smtClean="0"/>
              <a:t>Semantic </a:t>
            </a:r>
            <a:r>
              <a:rPr lang="en-US" sz="3600" b="1" dirty="0"/>
              <a:t>encoding		450</a:t>
            </a:r>
          </a:p>
          <a:p>
            <a:pPr>
              <a:defRPr/>
            </a:pPr>
            <a:r>
              <a:rPr lang="en-US" sz="3600" b="1" dirty="0" err="1"/>
              <a:t>Rauding</a:t>
            </a:r>
            <a:r>
              <a:rPr lang="en-US" sz="3600" b="1" dirty="0"/>
              <a:t>		</a:t>
            </a:r>
            <a:r>
              <a:rPr lang="en-US" sz="3600" b="1" dirty="0" smtClean="0"/>
              <a:t>Sentence </a:t>
            </a:r>
            <a:r>
              <a:rPr lang="en-US" sz="3600" b="1" dirty="0"/>
              <a:t>integrating	</a:t>
            </a:r>
            <a:r>
              <a:rPr lang="en-US" sz="3600" b="1" dirty="0" smtClean="0"/>
              <a:t>300</a:t>
            </a:r>
            <a:endParaRPr lang="en-US" sz="3600" b="1" dirty="0"/>
          </a:p>
          <a:p>
            <a:pPr>
              <a:defRPr/>
            </a:pPr>
            <a:r>
              <a:rPr lang="en-US" sz="3600" b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Learning		Idea remembering		</a:t>
            </a:r>
            <a:r>
              <a:rPr lang="en-US" sz="3600" b="1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200</a:t>
            </a:r>
            <a:endParaRPr lang="en-US" sz="3600" b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3600" b="1" dirty="0"/>
              <a:t>Memorizing	Fact rehearsing		138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latin typeface="+mn-lt"/>
              </a:rPr>
              <a:t>							</a:t>
            </a:r>
            <a:r>
              <a:rPr lang="en-US" dirty="0" smtClean="0">
                <a:latin typeface="+mn-lt"/>
              </a:rPr>
              <a:t>Carver </a:t>
            </a:r>
            <a:r>
              <a:rPr lang="en-US" dirty="0">
                <a:latin typeface="+mn-lt"/>
              </a:rPr>
              <a:t>(1990) quoted </a:t>
            </a:r>
          </a:p>
          <a:p>
            <a:pPr>
              <a:defRPr/>
            </a:pPr>
            <a:r>
              <a:rPr lang="en-US" dirty="0">
                <a:latin typeface="+mn-lt"/>
              </a:rPr>
              <a:t>							</a:t>
            </a:r>
            <a:r>
              <a:rPr lang="en-US" dirty="0" smtClean="0">
                <a:latin typeface="+mn-lt"/>
              </a:rPr>
              <a:t>in </a:t>
            </a:r>
            <a:r>
              <a:rPr lang="en-US" dirty="0">
                <a:latin typeface="+mn-lt"/>
              </a:rPr>
              <a:t>Anderson (1999)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endParaRPr lang="en-US" sz="1800" b="1" dirty="0"/>
          </a:p>
        </p:txBody>
      </p:sp>
      <p:pic>
        <p:nvPicPr>
          <p:cNvPr id="1884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01600" y="-1219200"/>
            <a:ext cx="8597900" cy="1112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923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990600" y="228600"/>
            <a:ext cx="8589611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000" dirty="0">
                <a:latin typeface="Times New Roman" charset="0"/>
              </a:rPr>
              <a:t>Based on the review of </a:t>
            </a:r>
            <a:r>
              <a:rPr lang="en-US" altLang="ja-JP" sz="4000" dirty="0" smtClean="0">
                <a:latin typeface="Times New Roman" charset="0"/>
              </a:rPr>
              <a:t>literature</a:t>
            </a:r>
          </a:p>
          <a:p>
            <a:r>
              <a:rPr lang="en-US" altLang="ja-JP" sz="4000" dirty="0" smtClean="0">
                <a:latin typeface="Times New Roman" charset="0"/>
              </a:rPr>
              <a:t>on the issue of adequate reading</a:t>
            </a:r>
          </a:p>
          <a:p>
            <a:r>
              <a:rPr lang="en-US" altLang="ja-JP" sz="4000" dirty="0" smtClean="0">
                <a:latin typeface="Times New Roman" charset="0"/>
              </a:rPr>
              <a:t>rates, I have set class goals at </a:t>
            </a:r>
          </a:p>
          <a:p>
            <a:r>
              <a:rPr lang="en-US" altLang="ja-JP" sz="4000" dirty="0" smtClean="0">
                <a:solidFill>
                  <a:srgbClr val="3366FF"/>
                </a:solidFill>
                <a:latin typeface="Times New Roman" charset="0"/>
              </a:rPr>
              <a:t>200 words per minute</a:t>
            </a:r>
            <a:r>
              <a:rPr lang="en-US" altLang="ja-JP" sz="4000" dirty="0" smtClean="0">
                <a:latin typeface="Times New Roman" charset="0"/>
              </a:rPr>
              <a:t>. This has </a:t>
            </a:r>
          </a:p>
          <a:p>
            <a:r>
              <a:rPr lang="en-US" altLang="ja-JP" sz="4000" dirty="0" smtClean="0">
                <a:latin typeface="Times New Roman" charset="0"/>
              </a:rPr>
              <a:t>proven to be a reasonable goal to </a:t>
            </a:r>
          </a:p>
          <a:p>
            <a:r>
              <a:rPr lang="en-US" altLang="ja-JP" sz="4000" dirty="0" smtClean="0">
                <a:latin typeface="Times New Roman" charset="0"/>
              </a:rPr>
              <a:t>	      work toward without being too </a:t>
            </a:r>
          </a:p>
          <a:p>
            <a:r>
              <a:rPr lang="en-US" altLang="ja-JP" sz="4000" dirty="0" smtClean="0">
                <a:latin typeface="Times New Roman" charset="0"/>
              </a:rPr>
              <a:t>	      overwhelming to students.</a:t>
            </a:r>
          </a:p>
          <a:p>
            <a:r>
              <a:rPr lang="en-US" altLang="ja-JP" sz="4000" dirty="0" smtClean="0">
                <a:latin typeface="Times New Roman" charset="0"/>
              </a:rPr>
              <a:t>			      -  Neil Anderson</a:t>
            </a:r>
          </a:p>
          <a:p>
            <a:r>
              <a:rPr lang="en-US" altLang="ja-JP" sz="4000" dirty="0">
                <a:latin typeface="Times New Roman" charset="0"/>
              </a:rPr>
              <a:t>			  	</a:t>
            </a:r>
            <a:r>
              <a:rPr lang="en-US" altLang="ja-JP" sz="4000" dirty="0" smtClean="0">
                <a:latin typeface="Times New Roman" charset="0"/>
              </a:rPr>
              <a:t> </a:t>
            </a:r>
            <a:r>
              <a:rPr lang="en-US" altLang="ja-JP" sz="3200" dirty="0">
                <a:latin typeface="Times New Roman" charset="0"/>
              </a:rPr>
              <a:t>Brigham Young University</a:t>
            </a:r>
          </a:p>
          <a:p>
            <a:r>
              <a:rPr lang="en-US" altLang="ja-JP" sz="3200" dirty="0">
                <a:latin typeface="Times New Roman" charset="0"/>
              </a:rPr>
              <a:t>			   </a:t>
            </a:r>
            <a:r>
              <a:rPr lang="en-US" altLang="ja-JP" sz="3200">
                <a:latin typeface="Times New Roman" charset="0"/>
              </a:rPr>
              <a:t>	 </a:t>
            </a:r>
            <a:r>
              <a:rPr lang="en-US" altLang="ja-JP" sz="3200" smtClean="0">
                <a:latin typeface="Times New Roman" charset="0"/>
              </a:rPr>
              <a:t> Past </a:t>
            </a:r>
            <a:r>
              <a:rPr lang="en-US" altLang="ja-JP" sz="3200" dirty="0">
                <a:latin typeface="Times New Roman" charset="0"/>
              </a:rPr>
              <a:t>President, TESOL</a:t>
            </a:r>
            <a:endParaRPr lang="en-US" altLang="ja-JP" sz="4000" dirty="0">
              <a:latin typeface="Times New Roman" charset="0"/>
            </a:endParaRPr>
          </a:p>
        </p:txBody>
      </p:sp>
      <p:pic>
        <p:nvPicPr>
          <p:cNvPr id="19046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40100"/>
            <a:ext cx="25146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3315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667000" y="2743200"/>
            <a:ext cx="6477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ja-JP" altLang="en-US" sz="9600" b="1">
                <a:solidFill>
                  <a:srgbClr val="800000"/>
                </a:solidFill>
                <a:latin typeface="Calibri" charset="0"/>
                <a:ea typeface="Osaka" charset="-128"/>
                <a:cs typeface="Osaka" charset="-128"/>
              </a:rPr>
              <a:t>Easy </a:t>
            </a:r>
            <a:endParaRPr lang="en-US" altLang="ja-JP" sz="9600" b="1">
              <a:solidFill>
                <a:srgbClr val="800000"/>
              </a:solidFill>
              <a:latin typeface="Calibri" charset="0"/>
              <a:ea typeface="Osaka" charset="-128"/>
              <a:cs typeface="Osaka" charset="-128"/>
            </a:endParaRPr>
          </a:p>
          <a:p>
            <a:pPr algn="r"/>
            <a:r>
              <a:rPr lang="ja-JP" altLang="en-US" sz="9600" b="1">
                <a:solidFill>
                  <a:srgbClr val="800000"/>
                </a:solidFill>
                <a:latin typeface="Calibri" charset="0"/>
                <a:ea typeface="Osaka" charset="-128"/>
                <a:cs typeface="Osaka" charset="-128"/>
              </a:rPr>
              <a:t>is good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0912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667512"/>
          </a:xfrm>
        </p:spPr>
        <p:txBody>
          <a:bodyPr>
            <a:normAutofit fontScale="90000"/>
          </a:bodyPr>
          <a:lstStyle/>
          <a:p>
            <a:pPr lvl="0"/>
            <a:r>
              <a:rPr lang="en-US" sz="5400" dirty="0" smtClean="0"/>
              <a:t>Rationale for Extensive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71600"/>
            <a:ext cx="7162800" cy="438912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3200" dirty="0" smtClean="0"/>
              <a:t>Development of positive attitude/motivation for L2 reading.</a:t>
            </a:r>
          </a:p>
          <a:p>
            <a:pPr lvl="1"/>
            <a:r>
              <a:rPr lang="en-US" sz="3200" dirty="0" smtClean="0"/>
              <a:t>Development of sight words (over-learning for automaticity).</a:t>
            </a:r>
          </a:p>
          <a:p>
            <a:pPr lvl="1"/>
            <a:r>
              <a:rPr lang="en-US" sz="3200" dirty="0" smtClean="0"/>
              <a:t>Development of general </a:t>
            </a:r>
          </a:p>
          <a:p>
            <a:pPr lvl="1">
              <a:buNone/>
            </a:pPr>
            <a:r>
              <a:rPr lang="en-US" sz="3200" dirty="0" smtClean="0"/>
              <a:t>	vocabulary knowledge.</a:t>
            </a:r>
          </a:p>
          <a:p>
            <a:pPr lvl="1"/>
            <a:r>
              <a:rPr lang="en-US" sz="3200" dirty="0" smtClean="0"/>
              <a:t>Development of different </a:t>
            </a:r>
          </a:p>
          <a:p>
            <a:pPr marL="41148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knowledge types.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G_05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3124200"/>
            <a:ext cx="2667000" cy="3429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38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0"/>
            <a:ext cx="52927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2" name="TextBox 2"/>
          <p:cNvSpPr txBox="1">
            <a:spLocks noChangeArrowheads="1"/>
          </p:cNvSpPr>
          <p:nvPr/>
        </p:nvSpPr>
        <p:spPr bwMode="auto">
          <a:xfrm>
            <a:off x="395288" y="404813"/>
            <a:ext cx="49688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0" b="1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5-Finger Rule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3141663"/>
            <a:ext cx="56165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 b="1">
                <a:latin typeface="Gill Sans" charset="0"/>
                <a:ea typeface="Gill Sans" charset="0"/>
                <a:cs typeface="Gill Sans" charset="0"/>
              </a:rPr>
              <a:t>1-2 </a:t>
            </a:r>
            <a:r>
              <a:rPr lang="en-US" sz="4800">
                <a:latin typeface="Gill Sans" charset="0"/>
                <a:ea typeface="Gill Sans" charset="0"/>
                <a:cs typeface="Gill Sans" charset="0"/>
              </a:rPr>
              <a:t>new words 	</a:t>
            </a:r>
          </a:p>
          <a:p>
            <a:r>
              <a:rPr lang="en-US" sz="4800">
                <a:latin typeface="Gill Sans" charset="0"/>
                <a:ea typeface="Gill Sans" charset="0"/>
                <a:cs typeface="Gill Sans" charset="0"/>
              </a:rPr>
              <a:t>		= too easy</a:t>
            </a:r>
          </a:p>
          <a:p>
            <a:r>
              <a:rPr lang="en-US" sz="4800" b="1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3</a:t>
            </a:r>
            <a:r>
              <a:rPr lang="en-US" sz="480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= </a:t>
            </a:r>
            <a:r>
              <a:rPr lang="en-US" sz="4800" b="1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perfect</a:t>
            </a:r>
          </a:p>
          <a:p>
            <a:r>
              <a:rPr lang="en-US" sz="4800" b="1">
                <a:latin typeface="Gill Sans" charset="0"/>
                <a:ea typeface="Gill Sans" charset="0"/>
                <a:cs typeface="Gill Sans" charset="0"/>
              </a:rPr>
              <a:t>4</a:t>
            </a:r>
            <a:r>
              <a:rPr lang="en-US" sz="4800">
                <a:latin typeface="Gill Sans" charset="0"/>
                <a:ea typeface="Gill Sans" charset="0"/>
                <a:cs typeface="Gill Sans" charset="0"/>
              </a:rPr>
              <a:t> = challenge level</a:t>
            </a:r>
          </a:p>
          <a:p>
            <a:r>
              <a:rPr lang="en-US" sz="4800" b="1">
                <a:latin typeface="Gill Sans" charset="0"/>
                <a:ea typeface="Gill Sans" charset="0"/>
                <a:cs typeface="Gill Sans" charset="0"/>
              </a:rPr>
              <a:t>5+ </a:t>
            </a:r>
            <a:r>
              <a:rPr lang="en-US" sz="4800">
                <a:latin typeface="Gill Sans" charset="0"/>
                <a:ea typeface="Gill Sans" charset="0"/>
                <a:cs typeface="Gill Sans" charset="0"/>
              </a:rPr>
              <a:t> = too difficult    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7462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32800" cy="544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199" y="5448300"/>
            <a:ext cx="8250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Gill Sans"/>
                <a:cs typeface="Gill Sans"/>
              </a:rPr>
              <a:t>www.erfoundation.org</a:t>
            </a:r>
            <a:endParaRPr lang="en-US" sz="5400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533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3"/>
            <a:ext cx="9144000" cy="69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595688" y="134938"/>
            <a:ext cx="5135562" cy="1139825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2979" name="TextBox 3"/>
          <p:cNvSpPr txBox="1">
            <a:spLocks noChangeArrowheads="1"/>
          </p:cNvSpPr>
          <p:nvPr/>
        </p:nvSpPr>
        <p:spPr bwMode="auto">
          <a:xfrm>
            <a:off x="3595688" y="25400"/>
            <a:ext cx="6372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rgbClr val="800000"/>
                </a:solidFill>
                <a:latin typeface="Chalkduster" charset="0"/>
                <a:ea typeface="Chalkduster" charset="0"/>
                <a:cs typeface="Chalkduster" charset="0"/>
              </a:rPr>
              <a:t>Thank you.</a:t>
            </a:r>
          </a:p>
        </p:txBody>
      </p:sp>
      <p:sp>
        <p:nvSpPr>
          <p:cNvPr id="382980" name="TextBox 4"/>
          <p:cNvSpPr txBox="1">
            <a:spLocks noChangeArrowheads="1"/>
          </p:cNvSpPr>
          <p:nvPr/>
        </p:nvSpPr>
        <p:spPr bwMode="auto">
          <a:xfrm>
            <a:off x="22225" y="6092825"/>
            <a:ext cx="4154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" charset="0"/>
                <a:ea typeface="Gill Sans" charset="0"/>
                <a:cs typeface="Gill Sans" charset="0"/>
              </a:rPr>
              <a:t>Creative Commons : PHOTOSof.org</a:t>
            </a:r>
          </a:p>
        </p:txBody>
      </p:sp>
      <p:pic>
        <p:nvPicPr>
          <p:cNvPr id="382981" name="02 Taoist Meditation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9100" y="6373813"/>
            <a:ext cx="549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0041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92350" y="141288"/>
          <a:ext cx="4826000" cy="6245225"/>
        </p:xfrm>
        <a:graphic>
          <a:graphicData uri="http://schemas.openxmlformats.org/presentationml/2006/ole">
            <p:oleObj spid="_x0000_s44044" name="Document" r:id="rId4" imgW="7480300" imgH="9690100" progId="Word.Document.12">
              <p:embed/>
            </p:oleObj>
          </a:graphicData>
        </a:graphic>
      </p:graphicFrame>
      <p:pic>
        <p:nvPicPr>
          <p:cNvPr id="2051" name="Picture 4" descr="anne frank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152400"/>
            <a:ext cx="19431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5" descr="the-sisterhood-of-the-traveling-pants-25j8e2i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52400"/>
            <a:ext cx="2100263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6" descr="drums girls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188" y="3581400"/>
            <a:ext cx="2028825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7" descr="uglies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3581400"/>
            <a:ext cx="20050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04838" y="309563"/>
          <a:ext cx="8174037" cy="7118350"/>
        </p:xfrm>
        <a:graphic>
          <a:graphicData uri="http://schemas.openxmlformats.org/presentationml/2006/ole">
            <p:oleObj spid="_x0000_s46092" name="Document" r:id="rId3" imgW="10223500" imgH="89662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09600" y="381000"/>
          <a:ext cx="8277225" cy="7151688"/>
        </p:xfrm>
        <a:graphic>
          <a:graphicData uri="http://schemas.openxmlformats.org/presentationml/2006/ole">
            <p:oleObj spid="_x0000_s47116" name="Document" r:id="rId3" imgW="6934200" imgH="59563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228600"/>
          <a:ext cx="9004300" cy="10233025"/>
        </p:xfrm>
        <a:graphic>
          <a:graphicData uri="http://schemas.openxmlformats.org/presentationml/2006/ole">
            <p:oleObj spid="_x0000_s48140" name="Document" r:id="rId3" imgW="8077200" imgH="91440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838200" y="-228600"/>
          <a:ext cx="7427913" cy="10085388"/>
        </p:xfrm>
        <a:graphic>
          <a:graphicData uri="http://schemas.openxmlformats.org/presentationml/2006/ole">
            <p:oleObj spid="_x0000_s49164" name="Document" r:id="rId3" imgW="6502400" imgH="88392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79413" y="254000"/>
          <a:ext cx="8709025" cy="11801475"/>
        </p:xfrm>
        <a:graphic>
          <a:graphicData uri="http://schemas.openxmlformats.org/presentationml/2006/ole">
            <p:oleObj spid="_x0000_s56332" name="Document" r:id="rId3" imgW="8585200" imgH="116332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1524000" y="1833563"/>
          <a:ext cx="6096000" cy="4056062"/>
        </p:xfrm>
        <a:graphic>
          <a:graphicData uri="http://schemas.openxmlformats.org/presentationml/2006/ole">
            <p:oleObj spid="_x0000_s51220" name="Document" r:id="rId3" imgW="6096000" imgH="4064000" progId="Word.Document.12">
              <p:embed/>
            </p:oleObj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674813" y="-153988"/>
          <a:ext cx="6737350" cy="9199563"/>
        </p:xfrm>
        <a:graphic>
          <a:graphicData uri="http://schemas.openxmlformats.org/presentationml/2006/ole">
            <p:oleObj spid="_x0000_s51221" name="Document" r:id="rId4" imgW="6654800" imgH="90678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Characteristics of an Extensive Reading Program  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7094623"/>
              </p:ext>
            </p:extLst>
          </p:nvPr>
        </p:nvGraphicFramePr>
        <p:xfrm>
          <a:off x="533400" y="1524001"/>
          <a:ext cx="7239000" cy="495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4862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Original in Day &amp; </a:t>
                      </a:r>
                      <a:r>
                        <a:rPr lang="en-US" sz="1800" dirty="0" err="1" smtClean="0"/>
                        <a:t>Bamford</a:t>
                      </a:r>
                      <a:r>
                        <a:rPr lang="en-US" sz="1800" dirty="0" smtClean="0"/>
                        <a:t>, 1998, p. 7-8)</a:t>
                      </a:r>
                      <a:endParaRPr lang="en-US" dirty="0"/>
                    </a:p>
                  </a:txBody>
                  <a:tcPr/>
                </a:tc>
              </a:tr>
              <a:tr h="514451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reading material is easy. 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39307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Students read as much as possible</a:t>
                      </a:r>
                      <a:r>
                        <a:rPr lang="en-US" sz="2000" dirty="0" smtClean="0"/>
                        <a:t>, perhaps in and definitely out of the classroom</a:t>
                      </a:r>
                      <a:endParaRPr lang="en-US" sz="2000" dirty="0"/>
                    </a:p>
                  </a:txBody>
                  <a:tcPr/>
                </a:tc>
              </a:tr>
              <a:tr h="83930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 variety of materials on a wide range of topics is available</a:t>
                      </a:r>
                      <a:r>
                        <a:rPr lang="en-US" sz="2000" dirty="0" smtClean="0"/>
                        <a:t> so as to encourage reading for different reasons and in different ways.</a:t>
                      </a:r>
                    </a:p>
                  </a:txBody>
                  <a:tcPr/>
                </a:tc>
              </a:tr>
              <a:tr h="83930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Students select what they want to read</a:t>
                      </a:r>
                      <a:r>
                        <a:rPr lang="en-US" sz="2000" dirty="0" smtClean="0"/>
                        <a:t> and have the freedom to stop reading materials that fails to interest them.</a:t>
                      </a:r>
                    </a:p>
                  </a:txBody>
                  <a:tcPr/>
                </a:tc>
              </a:tr>
              <a:tr h="143436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The purposes of reading are usually related to pleasure, information, and general understanding</a:t>
                      </a:r>
                      <a:r>
                        <a:rPr lang="en-US" sz="2000" dirty="0" smtClean="0"/>
                        <a:t>. These purposes are determined by the nature of the material and the interests of the student.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45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914400" y="0"/>
          <a:ext cx="7259638" cy="10128250"/>
        </p:xfrm>
        <a:graphic>
          <a:graphicData uri="http://schemas.openxmlformats.org/presentationml/2006/ole">
            <p:oleObj spid="_x0000_s52236" name="Document" r:id="rId3" imgW="6451600" imgH="89916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524000" y="0"/>
          <a:ext cx="6324600" cy="9161463"/>
        </p:xfrm>
        <a:graphic>
          <a:graphicData uri="http://schemas.openxmlformats.org/presentationml/2006/ole">
            <p:oleObj spid="_x0000_s53260" name="Document" r:id="rId3" imgW="6172200" imgH="89408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055688" y="0"/>
          <a:ext cx="6948487" cy="7653338"/>
        </p:xfrm>
        <a:graphic>
          <a:graphicData uri="http://schemas.openxmlformats.org/presentationml/2006/ole">
            <p:oleObj spid="_x0000_s54284" name="Document" r:id="rId3" imgW="6502400" imgH="71628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533400" y="304800"/>
            <a:ext cx="8305800" cy="70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600">
                <a:latin typeface="Comic Sans MS" charset="0"/>
              </a:rPr>
              <a:t>American student volunteers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600">
                <a:latin typeface="Comic Sans MS" charset="0"/>
              </a:rPr>
              <a:t>Expanding the circle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600">
                <a:latin typeface="Comic Sans MS" charset="0"/>
              </a:rPr>
              <a:t>Final projects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600">
                <a:latin typeface="Comic Sans MS" charset="0"/>
              </a:rPr>
              <a:t>Resources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omic Sans MS" charset="0"/>
              </a:rPr>
              <a:t>http://www.oup-bookworms.com/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omic Sans MS" charset="0"/>
              </a:rPr>
              <a:t>http://www.eflliteraturecircles.com/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omic Sans MS" charset="0"/>
              </a:rPr>
              <a:t>extensivereading.net</a:t>
            </a:r>
          </a:p>
          <a:p>
            <a:endParaRPr lang="en-US" sz="3600">
              <a:latin typeface="Comic Sans MS" charset="0"/>
            </a:endParaRPr>
          </a:p>
          <a:p>
            <a:pPr>
              <a:buFont typeface="Arial" charset="0"/>
              <a:buChar char="•"/>
            </a:pPr>
            <a:endParaRPr lang="en-US" sz="360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mtClean="0"/>
              <a:t>Mreader.org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05" y="0"/>
            <a:ext cx="8394426" cy="6888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altLang="ja-JP" sz="3600" dirty="0" smtClean="0"/>
              <a:t>Study Hours Required for Advancement</a:t>
            </a:r>
            <a:endParaRPr lang="ja-JP" altLang="en-US" sz="3600" dirty="0" smtClean="0"/>
          </a:p>
        </p:txBody>
      </p:sp>
      <p:pic>
        <p:nvPicPr>
          <p:cNvPr id="17411" name="図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" y="1143000"/>
            <a:ext cx="8902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テキスト ボックス 5"/>
          <p:cNvSpPr txBox="1">
            <a:spLocks noChangeArrowheads="1"/>
          </p:cNvSpPr>
          <p:nvPr/>
        </p:nvSpPr>
        <p:spPr bwMode="auto">
          <a:xfrm>
            <a:off x="1752600" y="6324600"/>
            <a:ext cx="624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/>
              <a:t>http://www.prolingua.co.jp/toeic_e.html</a:t>
            </a:r>
          </a:p>
          <a:p>
            <a:endParaRPr lang="ja-JP" altLang="en-US"/>
          </a:p>
        </p:txBody>
      </p:sp>
      <p:grpSp>
        <p:nvGrpSpPr>
          <p:cNvPr id="2" name="図形グループ 11"/>
          <p:cNvGrpSpPr>
            <a:grpSpLocks/>
          </p:cNvGrpSpPr>
          <p:nvPr/>
        </p:nvGrpSpPr>
        <p:grpSpPr bwMode="auto">
          <a:xfrm>
            <a:off x="990600" y="2057400"/>
            <a:ext cx="1219200" cy="1057275"/>
            <a:chOff x="990600" y="2057400"/>
            <a:chExt cx="1219200" cy="1057637"/>
          </a:xfrm>
        </p:grpSpPr>
        <p:sp>
          <p:nvSpPr>
            <p:cNvPr id="6" name="ドーナツ 5"/>
            <p:cNvSpPr/>
            <p:nvPr/>
          </p:nvSpPr>
          <p:spPr bwMode="auto">
            <a:xfrm>
              <a:off x="1295400" y="2438530"/>
              <a:ext cx="914400" cy="676507"/>
            </a:xfrm>
            <a:prstGeom prst="donut">
              <a:avLst>
                <a:gd name="adj" fmla="val 6725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sp>
        <p:sp>
          <p:nvSpPr>
            <p:cNvPr id="17418" name="上矢印 9"/>
            <p:cNvSpPr>
              <a:spLocks noChangeArrowheads="1"/>
            </p:cNvSpPr>
            <p:nvPr/>
          </p:nvSpPr>
          <p:spPr bwMode="auto">
            <a:xfrm rot="5400000">
              <a:off x="1066800" y="1981200"/>
              <a:ext cx="304800" cy="457200"/>
            </a:xfrm>
            <a:prstGeom prst="upArrow">
              <a:avLst>
                <a:gd name="adj1" fmla="val 10157"/>
                <a:gd name="adj2" fmla="val 4872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" name="図形グループ 12"/>
          <p:cNvGrpSpPr>
            <a:grpSpLocks/>
          </p:cNvGrpSpPr>
          <p:nvPr/>
        </p:nvGrpSpPr>
        <p:grpSpPr bwMode="auto">
          <a:xfrm>
            <a:off x="7531715" y="2057400"/>
            <a:ext cx="1295400" cy="4105275"/>
            <a:chOff x="7467600" y="2057400"/>
            <a:chExt cx="1295400" cy="4105637"/>
          </a:xfrm>
        </p:grpSpPr>
        <p:sp>
          <p:nvSpPr>
            <p:cNvPr id="7" name="ドーナツ 6"/>
            <p:cNvSpPr/>
            <p:nvPr/>
          </p:nvSpPr>
          <p:spPr bwMode="auto">
            <a:xfrm>
              <a:off x="7848600" y="5486702"/>
              <a:ext cx="914400" cy="676335"/>
            </a:xfrm>
            <a:prstGeom prst="donut">
              <a:avLst>
                <a:gd name="adj" fmla="val 6725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sp>
        <p:sp>
          <p:nvSpPr>
            <p:cNvPr id="17416" name="上矢印 10"/>
            <p:cNvSpPr>
              <a:spLocks noChangeArrowheads="1"/>
            </p:cNvSpPr>
            <p:nvPr/>
          </p:nvSpPr>
          <p:spPr bwMode="auto">
            <a:xfrm rot="5400000">
              <a:off x="7543800" y="1981200"/>
              <a:ext cx="304800" cy="457200"/>
            </a:xfrm>
            <a:prstGeom prst="upArrow">
              <a:avLst>
                <a:gd name="adj1" fmla="val 10157"/>
                <a:gd name="adj2" fmla="val 4872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367334" y="1322701"/>
            <a:ext cx="856413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    A1                 A2                    </a:t>
            </a:r>
            <a:r>
              <a:rPr lang="en-US" altLang="ja-JP" sz="2400" dirty="0" smtClean="0"/>
              <a:t>B1                  B2             C1                  C2  </a:t>
            </a:r>
            <a:endParaRPr kumimoji="1" lang="ja-JP" altLang="en-US" sz="2400" dirty="0"/>
          </a:p>
        </p:txBody>
      </p:sp>
      <p:sp>
        <p:nvSpPr>
          <p:cNvPr id="12" name="フレーム 11"/>
          <p:cNvSpPr/>
          <p:nvPr/>
        </p:nvSpPr>
        <p:spPr>
          <a:xfrm>
            <a:off x="2209800" y="2438400"/>
            <a:ext cx="4591132" cy="2746757"/>
          </a:xfrm>
          <a:prstGeom prst="frame">
            <a:avLst>
              <a:gd name="adj1" fmla="val 218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FF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フレーム 12"/>
          <p:cNvSpPr/>
          <p:nvPr/>
        </p:nvSpPr>
        <p:spPr>
          <a:xfrm>
            <a:off x="5486858" y="2438400"/>
            <a:ext cx="1314073" cy="50055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FF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40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ig1-StudentSc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8100"/>
            <a:ext cx="85598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Mreader</a:t>
            </a:r>
            <a:r>
              <a:rPr lang="en-US" altLang="ja-JP" dirty="0" smtClean="0"/>
              <a:t> Features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01486"/>
            <a:ext cx="8229600" cy="5124677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Quizzes on over 3700 readers </a:t>
            </a:r>
          </a:p>
          <a:p>
            <a:r>
              <a:rPr lang="en-US" altLang="ja-JP" sz="3600" dirty="0" smtClean="0"/>
              <a:t>10 randomized questions</a:t>
            </a:r>
          </a:p>
          <a:p>
            <a:r>
              <a:rPr lang="en-US" altLang="ja-JP" sz="3600" dirty="0" smtClean="0"/>
              <a:t>Level-controlled</a:t>
            </a:r>
          </a:p>
          <a:p>
            <a:r>
              <a:rPr lang="en-US" altLang="ja-JP" sz="3600" dirty="0" smtClean="0"/>
              <a:t>Timed</a:t>
            </a:r>
          </a:p>
          <a:p>
            <a:r>
              <a:rPr lang="en-US" altLang="ja-JP" sz="3600" dirty="0" smtClean="0"/>
              <a:t>Enforced time interval between quizzes</a:t>
            </a:r>
          </a:p>
          <a:p>
            <a:r>
              <a:rPr lang="en-US" altLang="ja-JP" sz="3600" dirty="0" smtClean="0"/>
              <a:t>Determines “Read”/“Not Read”</a:t>
            </a:r>
          </a:p>
          <a:p>
            <a:r>
              <a:rPr lang="en-US" altLang="ja-JP" sz="3600" dirty="0" smtClean="0"/>
              <a:t>Free for schools to use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20" y="132914"/>
            <a:ext cx="8446770" cy="648221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951592" y="263585"/>
            <a:ext cx="427788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Searching for a book with “Love” in the title</a:t>
            </a:r>
            <a:endParaRPr kumimoji="1" lang="ja-JP" altLang="en-US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1951592" y="743197"/>
            <a:ext cx="2518163" cy="694940"/>
            <a:chOff x="1951592" y="743197"/>
            <a:chExt cx="2518163" cy="694940"/>
          </a:xfrm>
        </p:grpSpPr>
        <p:sp>
          <p:nvSpPr>
            <p:cNvPr id="4" name="ドーナツ 3"/>
            <p:cNvSpPr/>
            <p:nvPr/>
          </p:nvSpPr>
          <p:spPr>
            <a:xfrm>
              <a:off x="1951592" y="859147"/>
              <a:ext cx="578941" cy="578990"/>
            </a:xfrm>
            <a:prstGeom prst="donut">
              <a:avLst>
                <a:gd name="adj" fmla="val 725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左矢印 4"/>
            <p:cNvSpPr/>
            <p:nvPr/>
          </p:nvSpPr>
          <p:spPr>
            <a:xfrm rot="20768128">
              <a:off x="2490150" y="743197"/>
              <a:ext cx="1979605" cy="151777"/>
            </a:xfrm>
            <a:prstGeom prst="leftArrow">
              <a:avLst>
                <a:gd name="adj1" fmla="val 50000"/>
                <a:gd name="adj2" fmla="val 9786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7489197"/>
              </p:ext>
            </p:extLst>
          </p:nvPr>
        </p:nvGraphicFramePr>
        <p:xfrm>
          <a:off x="533400" y="381000"/>
          <a:ext cx="7239000" cy="601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47817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Original in Day &amp; </a:t>
                      </a:r>
                      <a:r>
                        <a:rPr lang="en-US" sz="1800" dirty="0" err="1" smtClean="0"/>
                        <a:t>Bamford</a:t>
                      </a:r>
                      <a:r>
                        <a:rPr lang="en-US" sz="1800" dirty="0" smtClean="0"/>
                        <a:t>, 1998, p. 7-8)</a:t>
                      </a:r>
                      <a:endParaRPr lang="en-US" dirty="0"/>
                    </a:p>
                  </a:txBody>
                  <a:tcPr/>
                </a:tc>
              </a:tr>
              <a:tr h="153278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Reading is</a:t>
                      </a:r>
                      <a:r>
                        <a:rPr lang="en-US" sz="2000" b="1" baseline="0" dirty="0" smtClean="0"/>
                        <a:t> fast. </a:t>
                      </a:r>
                      <a:r>
                        <a:rPr lang="en-US" sz="2000" b="0" baseline="0" dirty="0" smtClean="0"/>
                        <a:t> The </a:t>
                      </a:r>
                      <a:r>
                        <a:rPr lang="en-US" sz="2000" b="0" dirty="0" smtClean="0"/>
                        <a:t>materials are well within the linguistic competence of the students </a:t>
                      </a:r>
                      <a:r>
                        <a:rPr lang="en-US" sz="2000" dirty="0" smtClean="0"/>
                        <a:t>in terms of vocabulary and grammar. Dictionaries are rarely used while reading because the constant stopping to look up words makes fluent reading difficult.</a:t>
                      </a:r>
                    </a:p>
                  </a:txBody>
                  <a:tcPr/>
                </a:tc>
              </a:tr>
              <a:tr h="82534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Reading is individual and silent</a:t>
                      </a:r>
                      <a:r>
                        <a:rPr lang="en-US" sz="2000" dirty="0" smtClean="0"/>
                        <a:t>, at the student’s own pace, and, outside class, done when and where the student chooses.</a:t>
                      </a:r>
                    </a:p>
                  </a:txBody>
                  <a:tcPr/>
                </a:tc>
              </a:tr>
              <a:tr h="117906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Teachers orient students to the goals of the program</a:t>
                      </a:r>
                      <a:r>
                        <a:rPr lang="en-US" sz="2000" dirty="0" smtClean="0"/>
                        <a:t>, explain the methodology, </a:t>
                      </a:r>
                      <a:r>
                        <a:rPr lang="en-US" sz="2000" b="1" dirty="0" smtClean="0"/>
                        <a:t>keep track</a:t>
                      </a:r>
                      <a:r>
                        <a:rPr lang="en-US" sz="2000" dirty="0" smtClean="0"/>
                        <a:t> of what each student reads, and guide students in getting the most out of the program.</a:t>
                      </a:r>
                    </a:p>
                  </a:txBody>
                  <a:tcPr/>
                </a:tc>
              </a:tr>
              <a:tr h="117906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The teacher is a role model of a reader for students</a:t>
                      </a:r>
                      <a:r>
                        <a:rPr lang="en-US" sz="2000" dirty="0" smtClean="0"/>
                        <a:t>—an active member of the classroom reading community, demonstrating what it means to be a reader and the rewards of being a reader.                </a:t>
                      </a:r>
                    </a:p>
                  </a:txBody>
                  <a:tcPr/>
                </a:tc>
              </a:tr>
              <a:tr h="82534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Reading is its own reward</a:t>
                      </a:r>
                      <a:r>
                        <a:rPr lang="en-US" sz="2000" dirty="0" smtClean="0"/>
                        <a:t>. There are few or no follow-up exercises after reading.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08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Multiple Choice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1377950"/>
            <a:ext cx="6388100" cy="410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330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Who said….?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720850"/>
            <a:ext cx="6134100" cy="341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507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True / False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1733550"/>
            <a:ext cx="53975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507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Ordering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074202"/>
            <a:ext cx="5627914" cy="5402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19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Post-Quiz Questions (1)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64" y="1417638"/>
            <a:ext cx="5305879" cy="5392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3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Post-Quiz Questions (2)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0" y="1543281"/>
            <a:ext cx="8592888" cy="3994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819"/>
            <a:ext cx="8229600" cy="139696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Reading Improvement by class level</a:t>
            </a:r>
            <a:br>
              <a:rPr lang="en-US" altLang="ja-JP" dirty="0" smtClean="0"/>
            </a:br>
            <a:r>
              <a:rPr lang="en-US" altLang="ja-JP" sz="2000" dirty="0" smtClean="0"/>
              <a:t>(using MoodleReader in 2009)</a:t>
            </a:r>
            <a:endParaRPr lang="ja-JP" altLang="en-US" sz="2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1232252"/>
            <a:ext cx="8830831" cy="5190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60350"/>
            <a:ext cx="8255000" cy="633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two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smtClean="0"/>
              <a:t>Small </a:t>
            </a:r>
            <a:r>
              <a:rPr lang="en-US" sz="3200" dirty="0" smtClean="0"/>
              <a:t>Groups (50 minutes)</a:t>
            </a:r>
          </a:p>
          <a:p>
            <a:r>
              <a:rPr lang="en-US" sz="3200" dirty="0" smtClean="0"/>
              <a:t>You have approximately 15 minutes each for the three small groups:  </a:t>
            </a:r>
          </a:p>
          <a:p>
            <a:pPr lvl="1"/>
            <a:r>
              <a:rPr lang="en-US" sz="3000" dirty="0" smtClean="0"/>
              <a:t>EFL </a:t>
            </a:r>
          </a:p>
          <a:p>
            <a:pPr lvl="1"/>
            <a:r>
              <a:rPr lang="en-US" sz="3000" dirty="0" smtClean="0"/>
              <a:t>ESL Secondary </a:t>
            </a:r>
          </a:p>
          <a:p>
            <a:pPr lvl="1"/>
            <a:r>
              <a:rPr lang="en-US" sz="3000" dirty="0" smtClean="0"/>
              <a:t>ESL Higher Education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Handouts will be distributed in each group.</a:t>
            </a:r>
          </a:p>
          <a:p>
            <a:pPr marL="1143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1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テキスト ボックス 2"/>
          <p:cNvSpPr txBox="1">
            <a:spLocks noChangeArrowheads="1"/>
          </p:cNvSpPr>
          <p:nvPr/>
        </p:nvSpPr>
        <p:spPr bwMode="auto">
          <a:xfrm>
            <a:off x="152400" y="5791200"/>
            <a:ext cx="8070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5400" b="1" dirty="0" err="1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www.erfoundation.org</a:t>
            </a:r>
            <a:endParaRPr kumimoji="1" lang="ja-JP" altLang="en-US" sz="5400" b="1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14800" cy="5818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533400"/>
            <a:ext cx="35052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ill Sans"/>
                <a:cs typeface="Gill Sans"/>
              </a:rPr>
              <a:t>Free booklet. </a:t>
            </a:r>
          </a:p>
          <a:p>
            <a:endParaRPr lang="en-US" sz="4000" dirty="0" smtClean="0">
              <a:latin typeface="Gill Sans"/>
              <a:cs typeface="Gill Sans"/>
            </a:endParaRPr>
          </a:p>
          <a:p>
            <a:r>
              <a:rPr lang="en-US" sz="3600" dirty="0" smtClean="0">
                <a:latin typeface="Gill Sans"/>
                <a:cs typeface="Gill Sans"/>
              </a:rPr>
              <a:t>English</a:t>
            </a:r>
          </a:p>
          <a:p>
            <a:r>
              <a:rPr lang="en-US" sz="3600" dirty="0" smtClean="0">
                <a:latin typeface="Gill Sans"/>
                <a:cs typeface="Gill Sans"/>
              </a:rPr>
              <a:t>Spanish</a:t>
            </a:r>
          </a:p>
          <a:p>
            <a:r>
              <a:rPr lang="en-US" sz="3600" dirty="0" smtClean="0">
                <a:latin typeface="Gill Sans"/>
                <a:cs typeface="Gill Sans"/>
              </a:rPr>
              <a:t>Japanese</a:t>
            </a:r>
          </a:p>
          <a:p>
            <a:r>
              <a:rPr lang="en-US" sz="3600" dirty="0" smtClean="0">
                <a:latin typeface="Gill Sans"/>
                <a:cs typeface="Gill Sans"/>
              </a:rPr>
              <a:t>Korean</a:t>
            </a:r>
          </a:p>
          <a:p>
            <a:endParaRPr lang="en-US" sz="3600" dirty="0" smtClean="0">
              <a:latin typeface="Gill Sans"/>
              <a:cs typeface="Gill Sans"/>
            </a:endParaRPr>
          </a:p>
          <a:p>
            <a:r>
              <a:rPr lang="en-US" sz="3600" dirty="0" smtClean="0">
                <a:latin typeface="Gill Sans"/>
                <a:cs typeface="Gill Sans"/>
              </a:rPr>
              <a:t>Soon in Arabic</a:t>
            </a:r>
            <a:r>
              <a:rPr lang="en-US" sz="1600" dirty="0" smtClean="0">
                <a:latin typeface="Gill Sans"/>
                <a:cs typeface="Gill Sans"/>
              </a:rPr>
              <a:t> </a:t>
            </a:r>
            <a:endParaRPr lang="en-US" sz="1600" dirty="0">
              <a:latin typeface="Gill Sans"/>
              <a:cs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239522" y="3124200"/>
            <a:ext cx="8153400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1990" y="3505200"/>
            <a:ext cx="1378904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Pure ER</a:t>
            </a:r>
          </a:p>
          <a:p>
            <a:pPr algn="ctr"/>
            <a:r>
              <a:rPr lang="en-US" dirty="0" smtClean="0"/>
              <a:t>10 principles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9927" y="3537466"/>
            <a:ext cx="1628523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Modified ER</a:t>
            </a:r>
          </a:p>
          <a:p>
            <a:r>
              <a:rPr lang="en-US" dirty="0" smtClean="0"/>
              <a:t>Many principles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3537466"/>
            <a:ext cx="1614545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ER Light</a:t>
            </a:r>
          </a:p>
          <a:p>
            <a:r>
              <a:rPr lang="en-US" dirty="0" smtClean="0"/>
              <a:t>Some principles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537466"/>
            <a:ext cx="3165452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 ER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7620000" cy="1143000"/>
          </a:xfrm>
        </p:spPr>
        <p:txBody>
          <a:bodyPr/>
          <a:lstStyle/>
          <a:p>
            <a:r>
              <a:rPr lang="en-US" sz="2800" dirty="0" smtClean="0"/>
              <a:t>Day (2011)</a:t>
            </a:r>
            <a:endParaRPr lang="en-US" sz="2800" dirty="0"/>
          </a:p>
        </p:txBody>
      </p:sp>
      <p:pic>
        <p:nvPicPr>
          <p:cNvPr id="11" name="Picture 10" descr="IMG_0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4279" y="304800"/>
            <a:ext cx="4114800" cy="2286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9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3"/>
            <a:ext cx="9144000" cy="69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595688" y="134938"/>
            <a:ext cx="5135562" cy="1139825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7075" name="TextBox 3"/>
          <p:cNvSpPr txBox="1">
            <a:spLocks noChangeArrowheads="1"/>
          </p:cNvSpPr>
          <p:nvPr/>
        </p:nvSpPr>
        <p:spPr bwMode="auto">
          <a:xfrm>
            <a:off x="3595688" y="25400"/>
            <a:ext cx="6372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rgbClr val="800000"/>
                </a:solidFill>
                <a:latin typeface="Chalkduster" charset="0"/>
                <a:ea typeface="Chalkduster" charset="0"/>
                <a:cs typeface="Chalkduster" charset="0"/>
              </a:rPr>
              <a:t>Thank you.</a:t>
            </a:r>
          </a:p>
        </p:txBody>
      </p:sp>
      <p:sp>
        <p:nvSpPr>
          <p:cNvPr id="387076" name="TextBox 4"/>
          <p:cNvSpPr txBox="1">
            <a:spLocks noChangeArrowheads="1"/>
          </p:cNvSpPr>
          <p:nvPr/>
        </p:nvSpPr>
        <p:spPr bwMode="auto">
          <a:xfrm>
            <a:off x="22225" y="6092825"/>
            <a:ext cx="4154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Gill Sans" charset="0"/>
                <a:ea typeface="Gill Sans" charset="0"/>
                <a:cs typeface="Gill Sans" charset="0"/>
              </a:rPr>
              <a:t>Creative Commons : PHOTOSof.org</a:t>
            </a:r>
          </a:p>
        </p:txBody>
      </p:sp>
      <p:pic>
        <p:nvPicPr>
          <p:cNvPr id="387077" name="02 Taoist Meditation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9100" y="6373813"/>
            <a:ext cx="549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Intensive vs. Extensive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229600" cy="5410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sz="1600" dirty="0" smtClean="0"/>
              <a:t>        </a:t>
            </a:r>
          </a:p>
          <a:p>
            <a:pPr algn="r">
              <a:buNone/>
            </a:pPr>
            <a:endParaRPr lang="en-US" sz="1600" dirty="0"/>
          </a:p>
          <a:p>
            <a:pPr algn="r"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/>
              <a:t>	</a:t>
            </a:r>
            <a:r>
              <a:rPr lang="en-US" sz="1600" dirty="0" smtClean="0"/>
              <a:t>					Adapted from Day &amp; </a:t>
            </a:r>
            <a:r>
              <a:rPr lang="en-US" sz="1600" dirty="0" err="1" smtClean="0"/>
              <a:t>Bamford</a:t>
            </a:r>
            <a:r>
              <a:rPr lang="en-US" sz="1600" dirty="0" smtClean="0"/>
              <a:t>, 1998.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2658899"/>
              </p:ext>
            </p:extLst>
          </p:nvPr>
        </p:nvGraphicFramePr>
        <p:xfrm>
          <a:off x="457200" y="1066800"/>
          <a:ext cx="7924800" cy="5257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1400"/>
                <a:gridCol w="2724150"/>
                <a:gridCol w="2889250"/>
              </a:tblGrid>
              <a:tr h="4821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</a:rPr>
                        <a:t>Type of Reading</a:t>
                      </a:r>
                      <a:endParaRPr lang="en-US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Intensive Reading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Extensive Reading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21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</a:rPr>
                        <a:t>Class goal</a:t>
                      </a:r>
                      <a:endParaRPr lang="en-US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read accurately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read fluently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32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</a:rPr>
                        <a:t>Reading purpose</a:t>
                      </a:r>
                      <a:endParaRPr lang="en-US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answer questions</a:t>
                      </a:r>
                    </a:p>
                    <a:p>
                      <a:pPr algn="ctr"/>
                      <a:r>
                        <a:rPr lang="en-US" sz="2000" dirty="0" smtClean="0"/>
                        <a:t>study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get information</a:t>
                      </a:r>
                    </a:p>
                    <a:p>
                      <a:pPr algn="ctr"/>
                      <a:r>
                        <a:rPr lang="en-US" sz="2000" b="1" dirty="0" smtClean="0"/>
                        <a:t>enjoy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32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</a:rPr>
                        <a:t>Focus	</a:t>
                      </a:r>
                      <a:endParaRPr lang="en-US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words </a:t>
                      </a:r>
                    </a:p>
                    <a:p>
                      <a:pPr algn="ctr"/>
                      <a:r>
                        <a:rPr lang="en-US" sz="2000" dirty="0" smtClean="0"/>
                        <a:t>pronunciation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meaning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32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</a:rPr>
                        <a:t>Material</a:t>
                      </a:r>
                      <a:endParaRPr lang="en-US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teacher  chooses</a:t>
                      </a:r>
                    </a:p>
                    <a:p>
                      <a:pPr algn="ctr"/>
                      <a:r>
                        <a:rPr lang="en-US" sz="2000" dirty="0" smtClean="0"/>
                        <a:t>often difficult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you choose</a:t>
                      </a:r>
                    </a:p>
                    <a:p>
                      <a:pPr algn="ctr"/>
                      <a:r>
                        <a:rPr lang="en-US" sz="2000" b="1" dirty="0" smtClean="0"/>
                        <a:t>easy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21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</a:rPr>
                        <a:t>Amount</a:t>
                      </a:r>
                      <a:endParaRPr lang="en-US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not much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a lot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21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</a:rPr>
                        <a:t>Speed</a:t>
                      </a:r>
                      <a:endParaRPr lang="en-US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slower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faster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322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</a:rPr>
                        <a:t>Method	</a:t>
                      </a:r>
                      <a:endParaRPr lang="en-US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must finish</a:t>
                      </a:r>
                    </a:p>
                    <a:p>
                      <a:pPr algn="ctr"/>
                      <a:r>
                        <a:rPr lang="en-US" sz="2000" dirty="0" smtClean="0"/>
                        <a:t>use dictionary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stop if you don’t like it</a:t>
                      </a:r>
                    </a:p>
                    <a:p>
                      <a:pPr algn="ctr"/>
                      <a:r>
                        <a:rPr lang="en-US" sz="2000" b="1" dirty="0" smtClean="0"/>
                        <a:t>no dictionary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71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534400" cy="1371600"/>
          </a:xfrm>
        </p:spPr>
        <p:txBody>
          <a:bodyPr>
            <a:normAutofit fontScale="90000"/>
          </a:bodyPr>
          <a:lstStyle/>
          <a:p>
            <a:pPr lvl="0"/>
            <a:r>
              <a:rPr lang="en-US" sz="5400" dirty="0" smtClean="0"/>
              <a:t>IEP Extensive Reading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3733800" cy="438912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3400" dirty="0" smtClean="0"/>
              <a:t>Low intermediate proficiency</a:t>
            </a:r>
          </a:p>
          <a:p>
            <a:pPr>
              <a:buFont typeface="Arial" pitchFamily="34" charset="0"/>
              <a:buChar char="•"/>
            </a:pPr>
            <a:r>
              <a:rPr lang="en-US" sz="3400" dirty="0" smtClean="0"/>
              <a:t>One hour a day</a:t>
            </a:r>
          </a:p>
          <a:p>
            <a:pPr>
              <a:buFont typeface="Arial" pitchFamily="34" charset="0"/>
              <a:buChar char="•"/>
            </a:pPr>
            <a:r>
              <a:rPr lang="en-US" sz="3400" dirty="0" smtClean="0"/>
              <a:t>Pass/Fail</a:t>
            </a:r>
          </a:p>
          <a:p>
            <a:pPr>
              <a:buFont typeface="Arial" pitchFamily="34" charset="0"/>
              <a:buChar char="•"/>
            </a:pPr>
            <a:r>
              <a:rPr lang="en-US" sz="3400" dirty="0" smtClean="0"/>
              <a:t>Main goal:  ENJOY</a:t>
            </a:r>
            <a:endParaRPr lang="en-US" sz="3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21688" y="1447800"/>
            <a:ext cx="3733800" cy="4389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400" dirty="0" smtClean="0"/>
              <a:t>Extensive Reading Log (ER log) 25%</a:t>
            </a:r>
          </a:p>
          <a:p>
            <a:pPr marL="457200" indent="-457200"/>
            <a:r>
              <a:rPr lang="en-US" sz="3400" dirty="0" smtClean="0"/>
              <a:t>Extensive Reading Journal 25%</a:t>
            </a:r>
          </a:p>
          <a:p>
            <a:pPr marL="457200" indent="-457200"/>
            <a:r>
              <a:rPr lang="en-US" sz="3400" dirty="0" smtClean="0"/>
              <a:t> Attendance and Participation 25% </a:t>
            </a:r>
          </a:p>
          <a:p>
            <a:pPr marL="457200" indent="-457200"/>
            <a:r>
              <a:rPr lang="en-US" sz="3400" dirty="0" smtClean="0"/>
              <a:t>Self Evaluation 25%</a:t>
            </a:r>
          </a:p>
        </p:txBody>
      </p:sp>
      <p:pic>
        <p:nvPicPr>
          <p:cNvPr id="7" name="Picture 6" descr="IMG_0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495800"/>
            <a:ext cx="3048000" cy="2438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57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Sample Schedule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4800" y="914400"/>
          <a:ext cx="8305800" cy="5741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961"/>
                <a:gridCol w="1461206"/>
                <a:gridCol w="1461206"/>
                <a:gridCol w="1524539"/>
                <a:gridCol w="1397872"/>
                <a:gridCol w="1615016"/>
              </a:tblGrid>
              <a:tr h="3853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Tuesday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Wednesday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7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1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Intro to Extensive Reading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Motivation </a:t>
                      </a: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for Reading in English Questionnaire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Homework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 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7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2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Syllabus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Why read fiction?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How to choose books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Education 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visit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Music 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3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Intro: Journals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Intensive and Extensive </a:t>
                      </a:r>
                      <a:r>
                        <a:rPr lang="en-US" sz="1200" dirty="0" err="1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Rdg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</a:t>
                      </a: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Public Library prep.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IMU So. Lounge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kumimoji="0" lang="en-US" sz="1200" b="0" kern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Public Library 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</a:p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Chemistry Library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5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Neal Marshall 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6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 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Fine Arts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 Evaluations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99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7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students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’ choice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791200" y="12192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371600" y="21336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15200" y="12192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71600" y="58674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71600" y="51054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295400" y="44196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239000" y="44196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39000" y="21336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19400" y="29718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54328" y="5134896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43400" y="44196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71600" y="37338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91200" y="3200400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06528" y="3524864"/>
            <a:ext cx="990600" cy="30480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43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Sample Schedule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4800" y="914400"/>
          <a:ext cx="8305800" cy="5741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961"/>
                <a:gridCol w="1461206"/>
                <a:gridCol w="1461206"/>
                <a:gridCol w="1524539"/>
                <a:gridCol w="1397872"/>
                <a:gridCol w="1615016"/>
              </a:tblGrid>
              <a:tr h="3853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Tuesday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Wednesday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7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1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Intro to Extensive Reading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Motivation </a:t>
                      </a: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for Reading in English Questionnaire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Homework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 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7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2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Syllabus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Why read fiction?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How to choose books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Education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Music 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3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Intro: Journals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Intensive and Extensive </a:t>
                      </a:r>
                      <a:r>
                        <a:rPr lang="en-US" sz="1200" dirty="0" err="1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Rdg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Public Library prep.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IMU So. Lounge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kumimoji="0" lang="en-US" sz="1200" b="0" kern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Public Library </a:t>
                      </a:r>
                      <a:endParaRPr kumimoji="0" lang="en-US" sz="1200" b="0" kern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200" b="0" kern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Library book </a:t>
                      </a:r>
                      <a:r>
                        <a:rPr kumimoji="0" lang="en-US" sz="1200" b="0" kern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200" b="0" kern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Chemistry Library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5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Neal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Marshall</a:t>
                      </a:r>
                      <a:r>
                        <a:rPr lang="en-US" sz="12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6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 </a:t>
                      </a:r>
                      <a:endParaRPr lang="en-US" sz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Fine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Arts 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 Evaluations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99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7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students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’ choice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191000" y="2133600"/>
            <a:ext cx="1295400" cy="304800"/>
          </a:xfrm>
          <a:prstGeom prst="rect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7000" y="4800600"/>
            <a:ext cx="1295400" cy="381000"/>
          </a:xfrm>
          <a:prstGeom prst="rect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91000" y="5486400"/>
            <a:ext cx="1295400" cy="304800"/>
          </a:xfrm>
          <a:prstGeom prst="rect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1000" y="3733800"/>
            <a:ext cx="1295400" cy="304800"/>
          </a:xfrm>
          <a:prstGeom prst="rect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38800" y="4114800"/>
            <a:ext cx="1295400" cy="304800"/>
          </a:xfrm>
          <a:prstGeom prst="rect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8800" y="2514600"/>
            <a:ext cx="1295400" cy="304800"/>
          </a:xfrm>
          <a:prstGeom prst="rect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62800" y="3352800"/>
            <a:ext cx="1295400" cy="304800"/>
          </a:xfrm>
          <a:prstGeom prst="rect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80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Sample Schedule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4800" y="914400"/>
          <a:ext cx="8305800" cy="5741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961"/>
                <a:gridCol w="1461206"/>
                <a:gridCol w="1461206"/>
                <a:gridCol w="1524539"/>
                <a:gridCol w="1397872"/>
                <a:gridCol w="1615016"/>
              </a:tblGrid>
              <a:tr h="3853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Tuesday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Wednesday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Friday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7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1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Intro to Extensive Reading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Motivation </a:t>
                      </a: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for Reading in English Questionnaire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Homework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 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7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2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Make-up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Syllabus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Why read fiction?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How to choose books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Education 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visit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Music </a:t>
                      </a: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3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Intro: Journals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Intensive and Extensive </a:t>
                      </a:r>
                      <a:r>
                        <a:rPr lang="en-US" sz="1200" dirty="0" err="1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Rdg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Public Library prep.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IMU </a:t>
                      </a: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So. Lounge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kumimoji="0" lang="en-US" sz="1200" b="0" kern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Public Library 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</a:p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200" b="0" kern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Chemistry </a:t>
                      </a: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Library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kern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5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Neal </a:t>
                      </a: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Marshall 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6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Book chat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day 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Fine Arts Library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 Evaluations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99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a:rPr>
                        <a:t>7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day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EPER test</a:t>
                      </a:r>
                      <a:endParaRPr lang="en-US" sz="120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Library book </a:t>
                      </a: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day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</a:rPr>
                        <a:t>Students’ choice</a:t>
                      </a: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nip Same Side Corner Rectangle 4"/>
          <p:cNvSpPr/>
          <p:nvPr/>
        </p:nvSpPr>
        <p:spPr>
          <a:xfrm>
            <a:off x="5715000" y="2133600"/>
            <a:ext cx="1143000" cy="304800"/>
          </a:xfrm>
          <a:prstGeom prst="snip2Same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ame Side Corner Rectangle 5"/>
          <p:cNvSpPr/>
          <p:nvPr/>
        </p:nvSpPr>
        <p:spPr>
          <a:xfrm>
            <a:off x="4267200" y="5181600"/>
            <a:ext cx="1143000" cy="304800"/>
          </a:xfrm>
          <a:prstGeom prst="snip2Same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5715000" y="3733800"/>
            <a:ext cx="1143000" cy="304800"/>
          </a:xfrm>
          <a:prstGeom prst="snip2Same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ame Side Corner Rectangle 7"/>
          <p:cNvSpPr/>
          <p:nvPr/>
        </p:nvSpPr>
        <p:spPr>
          <a:xfrm>
            <a:off x="2743200" y="4419600"/>
            <a:ext cx="1143000" cy="304800"/>
          </a:xfrm>
          <a:prstGeom prst="snip2Same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nip Same Side Corner Rectangle 8"/>
          <p:cNvSpPr/>
          <p:nvPr/>
        </p:nvSpPr>
        <p:spPr>
          <a:xfrm>
            <a:off x="7239000" y="3048000"/>
            <a:ext cx="1143000" cy="304800"/>
          </a:xfrm>
          <a:prstGeom prst="snip2Same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Same Side Corner Rectangle 9"/>
          <p:cNvSpPr/>
          <p:nvPr/>
        </p:nvSpPr>
        <p:spPr>
          <a:xfrm>
            <a:off x="4267200" y="5867400"/>
            <a:ext cx="1143000" cy="304800"/>
          </a:xfrm>
          <a:prstGeom prst="snip2Same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5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0"/>
            <a:ext cx="6629400" cy="2388834"/>
          </a:xfrm>
        </p:spPr>
        <p:txBody>
          <a:bodyPr>
            <a:noAutofit/>
          </a:bodyPr>
          <a:lstStyle/>
          <a:p>
            <a:r>
              <a:rPr lang="en-US" sz="8800" dirty="0" smtClean="0"/>
              <a:t>Extensive </a:t>
            </a:r>
            <a:br>
              <a:rPr lang="en-US" sz="8800" dirty="0" smtClean="0"/>
            </a:br>
            <a:r>
              <a:rPr lang="en-US" sz="8800" dirty="0" smtClean="0"/>
              <a:t>Reading  </a:t>
            </a:r>
            <a:endParaRPr lang="en-US" sz="8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43400" y="838200"/>
            <a:ext cx="2590800" cy="23888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= </a:t>
            </a:r>
            <a:r>
              <a:rPr kumimoji="0" lang="en-US" sz="88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 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01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Journal Excerpts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“</a:t>
            </a:r>
            <a:r>
              <a:rPr lang="en-US" sz="2900" dirty="0" smtClean="0"/>
              <a:t>I have a little experienced in reading in English because in general about reading I do not like read so much even in my native language which is Arabic....When I went to education library I felt I can choose the books better than in the past and most of books that I chosen them I interested of them I like them</a:t>
            </a:r>
            <a:r>
              <a:rPr lang="en-US" dirty="0" smtClean="0"/>
              <a:t>.”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IMG_05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4114800"/>
            <a:ext cx="4343400" cy="2590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64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447800"/>
            <a:ext cx="6629400" cy="23888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Extensive Reading</a:t>
            </a:r>
            <a:br>
              <a:rPr lang="en-US" dirty="0" smtClean="0"/>
            </a:br>
            <a:r>
              <a:rPr lang="en-US" dirty="0" smtClean="0"/>
              <a:t>in Secondary </a:t>
            </a:r>
            <a:br>
              <a:rPr lang="en-US" dirty="0" smtClean="0"/>
            </a:br>
            <a:r>
              <a:rPr lang="en-US" dirty="0" smtClean="0"/>
              <a:t>ELL Classes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5715000"/>
            <a:ext cx="6461760" cy="20574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</a:t>
            </a:r>
            <a:endParaRPr lang="en-US" sz="1600" dirty="0" smtClean="0"/>
          </a:p>
          <a:p>
            <a:pPr algn="r"/>
            <a:r>
              <a:rPr lang="en-US" dirty="0" smtClean="0"/>
              <a:t>Brenda Johnston</a:t>
            </a:r>
            <a:r>
              <a:rPr lang="en-US" sz="1600" dirty="0" smtClean="0"/>
              <a:t>, </a:t>
            </a:r>
            <a:r>
              <a:rPr lang="en-US" sz="1700" dirty="0" smtClean="0"/>
              <a:t>New Westminster Secondary School, BC. Canada</a:t>
            </a:r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01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439"/>
            <a:ext cx="5486400" cy="6911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61000" cy="756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62600" cy="7214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4876800" cy="6821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"/>
            <a:ext cx="5578577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4876800" cy="682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96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181600" cy="6725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lmo_ER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762000" y="457200"/>
            <a:ext cx="10066582" cy="5638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62600" cy="6849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3" y="0"/>
            <a:ext cx="5061527" cy="6930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6000" cy="6958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220113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4800600" cy="688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4400" cy="6870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029200" cy="6903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1163" y="0"/>
            <a:ext cx="4922837" cy="6858000"/>
          </a:xfrm>
          <a:prstGeom prst="rect">
            <a:avLst/>
          </a:prstGeom>
          <a:solidFill>
            <a:srgbClr val="3C0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638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54563" cy="71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5972353" y="228600"/>
            <a:ext cx="267341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b="1" dirty="0" smtClean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</a:rPr>
              <a:t>ER in </a:t>
            </a:r>
          </a:p>
          <a:p>
            <a:pPr algn="r"/>
            <a:r>
              <a:rPr lang="en-US" sz="7200" b="1" dirty="0" smtClean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</a:rPr>
              <a:t>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79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963" y="0"/>
            <a:ext cx="9549926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32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8" y="-3583"/>
            <a:ext cx="9053812" cy="697388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75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b="1" dirty="0" smtClean="0"/>
              <a:t>Part One: </a:t>
            </a:r>
            <a:r>
              <a:rPr lang="en-US" sz="3200" dirty="0" smtClean="0"/>
              <a:t>Whole Group  (40 minutes)</a:t>
            </a:r>
          </a:p>
          <a:p>
            <a:r>
              <a:rPr lang="en-US" sz="3200" b="1" dirty="0" smtClean="0"/>
              <a:t>Introduction</a:t>
            </a:r>
            <a:r>
              <a:rPr lang="en-US" sz="3200" dirty="0" smtClean="0"/>
              <a:t> to </a:t>
            </a:r>
            <a:r>
              <a:rPr lang="en-US" sz="3200" b="1" dirty="0" smtClean="0">
                <a:solidFill>
                  <a:srgbClr val="008000"/>
                </a:solidFill>
              </a:rPr>
              <a:t>ER</a:t>
            </a:r>
            <a:r>
              <a:rPr lang="en-US" sz="3200" dirty="0" smtClean="0"/>
              <a:t> (Doreen)</a:t>
            </a:r>
          </a:p>
          <a:p>
            <a:r>
              <a:rPr lang="en-US" sz="3200" b="1" dirty="0" smtClean="0"/>
              <a:t>IEP</a:t>
            </a:r>
            <a:r>
              <a:rPr lang="en-US" sz="3200" dirty="0" smtClean="0"/>
              <a:t> Stand-alone </a:t>
            </a:r>
            <a:r>
              <a:rPr lang="en-US" sz="3200" b="1" dirty="0" smtClean="0">
                <a:solidFill>
                  <a:srgbClr val="008000"/>
                </a:solidFill>
              </a:rPr>
              <a:t>ER</a:t>
            </a:r>
            <a:r>
              <a:rPr lang="en-US" sz="3200" dirty="0" smtClean="0"/>
              <a:t> Course (Doreen)</a:t>
            </a:r>
          </a:p>
          <a:p>
            <a:r>
              <a:rPr lang="en-US" sz="3200" b="1" dirty="0" smtClean="0">
                <a:solidFill>
                  <a:srgbClr val="008000"/>
                </a:solidFill>
              </a:rPr>
              <a:t>ER</a:t>
            </a:r>
            <a:r>
              <a:rPr lang="en-US" sz="3200" dirty="0" smtClean="0"/>
              <a:t> for </a:t>
            </a:r>
            <a:r>
              <a:rPr lang="en-US" sz="3200" b="1" dirty="0" smtClean="0"/>
              <a:t>High School </a:t>
            </a:r>
            <a:r>
              <a:rPr lang="en-US" sz="3200" dirty="0" smtClean="0"/>
              <a:t>(Brenda)</a:t>
            </a:r>
          </a:p>
          <a:p>
            <a:r>
              <a:rPr lang="en-US" sz="3200" b="1" dirty="0" smtClean="0">
                <a:solidFill>
                  <a:srgbClr val="008000"/>
                </a:solidFill>
              </a:rPr>
              <a:t>ER</a:t>
            </a:r>
            <a:r>
              <a:rPr lang="en-US" sz="3200" dirty="0" smtClean="0"/>
              <a:t> in </a:t>
            </a:r>
            <a:r>
              <a:rPr lang="en-US" sz="3200" b="1" dirty="0" smtClean="0"/>
              <a:t>Asia</a:t>
            </a:r>
            <a:r>
              <a:rPr lang="en-US" sz="3200" dirty="0" smtClean="0"/>
              <a:t> (Marc Helgesen)</a:t>
            </a:r>
          </a:p>
          <a:p>
            <a:r>
              <a:rPr lang="en-US" sz="3200" b="1" dirty="0" smtClean="0">
                <a:solidFill>
                  <a:srgbClr val="008000"/>
                </a:solidFill>
              </a:rPr>
              <a:t>ER</a:t>
            </a:r>
            <a:r>
              <a:rPr lang="en-US" sz="3200" dirty="0" smtClean="0"/>
              <a:t> in </a:t>
            </a:r>
            <a:r>
              <a:rPr lang="en-US" sz="3200" b="1" dirty="0" smtClean="0"/>
              <a:t>Reading Circles </a:t>
            </a:r>
            <a:r>
              <a:rPr lang="en-US" sz="3200" dirty="0" smtClean="0"/>
              <a:t>(Lynn)</a:t>
            </a:r>
          </a:p>
          <a:p>
            <a:r>
              <a:rPr lang="en-US" sz="3200" dirty="0" smtClean="0"/>
              <a:t>Moodle Reader </a:t>
            </a:r>
            <a:r>
              <a:rPr lang="en-US" sz="3200" b="1" dirty="0" smtClean="0"/>
              <a:t>Quizzes</a:t>
            </a:r>
            <a:r>
              <a:rPr lang="en-US" sz="3200" dirty="0" smtClean="0"/>
              <a:t> (Tom)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1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1163" y="0"/>
            <a:ext cx="4922837" cy="6858000"/>
          </a:xfrm>
          <a:prstGeom prst="rect">
            <a:avLst/>
          </a:prstGeom>
          <a:solidFill>
            <a:srgbClr val="3C0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638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54563" cy="71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5972353" y="228600"/>
            <a:ext cx="267341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b="1" dirty="0" smtClean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</a:rPr>
              <a:t>ER in </a:t>
            </a:r>
          </a:p>
          <a:p>
            <a:pPr algn="r"/>
            <a:r>
              <a:rPr lang="en-US" sz="7200" b="1" dirty="0" smtClean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</a:rPr>
              <a:t>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3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1163" y="0"/>
            <a:ext cx="4922837" cy="6858000"/>
          </a:xfrm>
          <a:prstGeom prst="rect">
            <a:avLst/>
          </a:prstGeom>
          <a:solidFill>
            <a:srgbClr val="3C0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434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54563" cy="71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decagon 12"/>
          <p:cNvSpPr/>
          <p:nvPr/>
        </p:nvSpPr>
        <p:spPr>
          <a:xfrm>
            <a:off x="1932949" y="2407540"/>
            <a:ext cx="181432" cy="202373"/>
          </a:xfrm>
          <a:prstGeom prst="dodecagon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decagon 13"/>
          <p:cNvSpPr/>
          <p:nvPr/>
        </p:nvSpPr>
        <p:spPr>
          <a:xfrm>
            <a:off x="2085348" y="2172294"/>
            <a:ext cx="266289" cy="479487"/>
          </a:xfrm>
          <a:prstGeom prst="dodecagon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3048000"/>
            <a:ext cx="2540000" cy="381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225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2501900" cy="322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460" y="274638"/>
            <a:ext cx="2485930" cy="3182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64908"/>
            <a:ext cx="2501900" cy="3253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460" y="3564908"/>
            <a:ext cx="2562460" cy="325312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31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Picture 1"/>
          <p:cNvSpPr>
            <a:spLocks noChangeAspect="1"/>
          </p:cNvSpPr>
          <p:nvPr/>
        </p:nvSpPr>
        <p:spPr bwMode="auto">
          <a:xfrm>
            <a:off x="1536700" y="620713"/>
            <a:ext cx="7283450" cy="584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87450" y="908050"/>
            <a:ext cx="720725" cy="18732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ight Triangle 3"/>
          <p:cNvSpPr/>
          <p:nvPr/>
        </p:nvSpPr>
        <p:spPr>
          <a:xfrm>
            <a:off x="395288" y="3716338"/>
            <a:ext cx="2447925" cy="295275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6596" name="Picture 1"/>
          <p:cNvSpPr>
            <a:spLocks noChangeAspect="1"/>
          </p:cNvSpPr>
          <p:nvPr/>
        </p:nvSpPr>
        <p:spPr bwMode="auto">
          <a:xfrm>
            <a:off x="1600200" y="703263"/>
            <a:ext cx="7577138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659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838" y="854075"/>
            <a:ext cx="7361237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4241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80500" cy="582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0"/>
            <a:ext cx="54102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390412"/>
            <a:ext cx="5346699" cy="1733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631502"/>
            <a:ext cx="4417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atin typeface="Gill Sans"/>
                <a:cs typeface="Gill Sans"/>
              </a:rPr>
              <a:t>&gt;400</a:t>
            </a:r>
            <a:r>
              <a:rPr lang="en-US" sz="4000" dirty="0" smtClean="0">
                <a:latin typeface="Gill Sans"/>
                <a:cs typeface="Gill Sans"/>
              </a:rPr>
              <a:t> participants/</a:t>
            </a:r>
          </a:p>
          <a:p>
            <a:pPr algn="r"/>
            <a:r>
              <a:rPr lang="en-US" sz="4000" b="1" dirty="0" smtClean="0">
                <a:latin typeface="Gill Sans"/>
                <a:cs typeface="Gill Sans"/>
              </a:rPr>
              <a:t>20</a:t>
            </a:r>
            <a:r>
              <a:rPr lang="en-US" sz="4000" dirty="0" smtClean="0">
                <a:latin typeface="Gill Sans"/>
                <a:cs typeface="Gill Sans"/>
              </a:rPr>
              <a:t> countries</a:t>
            </a:r>
            <a:endParaRPr lang="en-US" sz="4000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7052" y="5638800"/>
            <a:ext cx="4417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atin typeface="Gill Sans"/>
                <a:cs typeface="Gill Sans"/>
              </a:rPr>
              <a:t>&gt;600</a:t>
            </a:r>
            <a:r>
              <a:rPr lang="en-US" sz="4000" dirty="0" smtClean="0">
                <a:latin typeface="Gill Sans"/>
                <a:cs typeface="Gill Sans"/>
              </a:rPr>
              <a:t> participants/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91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13346" name="図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7805"/>
            <a:ext cx="9144000" cy="701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721895" y="175126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671" y="1370439"/>
            <a:ext cx="4557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660066"/>
                </a:solidFill>
                <a:latin typeface="Gill Sans"/>
                <a:cs typeface="Gill Sans"/>
              </a:rPr>
              <a:t>MReader</a:t>
            </a:r>
            <a:endParaRPr lang="en-US" sz="6000" b="1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59278" y="2737556"/>
            <a:ext cx="945444" cy="1588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04743" y="2335376"/>
            <a:ext cx="155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660066"/>
                </a:solidFill>
                <a:latin typeface="Gill Sans"/>
                <a:cs typeface="Gill Sans"/>
              </a:rPr>
              <a:t>77%</a:t>
            </a:r>
            <a:endParaRPr lang="en-US" sz="4800" b="1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032000" y="2739144"/>
            <a:ext cx="472722" cy="427229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1" idx="1"/>
          </p:cNvCxnSpPr>
          <p:nvPr/>
        </p:nvCxnSpPr>
        <p:spPr>
          <a:xfrm rot="5400000" flipH="1" flipV="1">
            <a:off x="814522" y="3495631"/>
            <a:ext cx="2434976" cy="945465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9487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1163" y="0"/>
            <a:ext cx="4922837" cy="6858000"/>
          </a:xfrm>
          <a:prstGeom prst="rect">
            <a:avLst/>
          </a:prstGeom>
          <a:solidFill>
            <a:srgbClr val="3C0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638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54563" cy="71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5972353" y="228600"/>
            <a:ext cx="267341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b="1" dirty="0" smtClean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</a:rPr>
              <a:t>ER in </a:t>
            </a:r>
          </a:p>
          <a:p>
            <a:pPr algn="r"/>
            <a:r>
              <a:rPr lang="en-US" sz="7200" b="1" dirty="0" smtClean="0">
                <a:solidFill>
                  <a:srgbClr val="FFFF00"/>
                </a:solidFill>
                <a:latin typeface="Gill Sans" charset="0"/>
                <a:ea typeface="Gill Sans" charset="0"/>
                <a:cs typeface="Gill Sans" charset="0"/>
              </a:rPr>
              <a:t>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72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91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latin typeface="Gill Sans"/>
                <a:cs typeface="Gill Sans"/>
              </a:rPr>
              <a:t>How long?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7" y="1164167"/>
            <a:ext cx="9084663" cy="585152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015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extBox 4"/>
          <p:cNvSpPr txBox="1">
            <a:spLocks noChangeArrowheads="1"/>
          </p:cNvSpPr>
          <p:nvPr/>
        </p:nvSpPr>
        <p:spPr bwMode="auto">
          <a:xfrm>
            <a:off x="6553200" y="76200"/>
            <a:ext cx="2611438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600" b="1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SSR</a:t>
            </a:r>
          </a:p>
          <a:p>
            <a:endParaRPr lang="en-US" sz="6600" b="1">
              <a:solidFill>
                <a:srgbClr val="800000"/>
              </a:solidFill>
              <a:latin typeface="Calibri" charset="0"/>
            </a:endParaRPr>
          </a:p>
          <a:p>
            <a:endParaRPr lang="en-US" sz="8800" b="1">
              <a:solidFill>
                <a:srgbClr val="800000"/>
              </a:solidFill>
              <a:latin typeface="Calibri" charset="0"/>
            </a:endParaRPr>
          </a:p>
        </p:txBody>
      </p:sp>
      <p:sp>
        <p:nvSpPr>
          <p:cNvPr id="204802" name="TextBox 5"/>
          <p:cNvSpPr txBox="1">
            <a:spLocks noChangeArrowheads="1"/>
          </p:cNvSpPr>
          <p:nvPr/>
        </p:nvSpPr>
        <p:spPr bwMode="auto">
          <a:xfrm>
            <a:off x="3825875" y="2133600"/>
            <a:ext cx="53181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6600" b="1">
                <a:latin typeface="Gill Sans" charset="0"/>
                <a:ea typeface="Gill Sans" charset="0"/>
                <a:cs typeface="Gill Sans" charset="0"/>
              </a:rPr>
              <a:t>Sustained</a:t>
            </a:r>
          </a:p>
          <a:p>
            <a:pPr algn="r"/>
            <a:r>
              <a:rPr lang="en-US" sz="6600" b="1">
                <a:latin typeface="Gill Sans" charset="0"/>
                <a:ea typeface="Gill Sans" charset="0"/>
                <a:cs typeface="Gill Sans" charset="0"/>
              </a:rPr>
              <a:t>Silent </a:t>
            </a:r>
          </a:p>
          <a:p>
            <a:pPr algn="r"/>
            <a:r>
              <a:rPr lang="en-US" sz="6600" b="1">
                <a:latin typeface="Gill Sans" charset="0"/>
                <a:ea typeface="Gill Sans" charset="0"/>
                <a:cs typeface="Gill Sans" charset="0"/>
              </a:rPr>
              <a:t> Reading</a:t>
            </a:r>
            <a:r>
              <a:rPr lang="en-US" sz="6600" b="1">
                <a:latin typeface="Calibri" charset="0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81725" y="5402263"/>
            <a:ext cx="25447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(You too.)</a:t>
            </a:r>
          </a:p>
        </p:txBody>
      </p:sp>
      <p:pic>
        <p:nvPicPr>
          <p:cNvPr id="20480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57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01099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68650" y="0"/>
            <a:ext cx="9599613" cy="70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0" name="TextBox 4"/>
          <p:cNvSpPr txBox="1">
            <a:spLocks noChangeArrowheads="1"/>
          </p:cNvSpPr>
          <p:nvPr/>
        </p:nvSpPr>
        <p:spPr bwMode="auto">
          <a:xfrm>
            <a:off x="6553200" y="76200"/>
            <a:ext cx="2611438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600" b="1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SSR</a:t>
            </a:r>
          </a:p>
          <a:p>
            <a:endParaRPr lang="en-US" sz="6600" b="1">
              <a:solidFill>
                <a:srgbClr val="800000"/>
              </a:solidFill>
              <a:latin typeface="Calibri" charset="0"/>
            </a:endParaRPr>
          </a:p>
          <a:p>
            <a:endParaRPr lang="en-US" sz="8800" b="1">
              <a:solidFill>
                <a:srgbClr val="800000"/>
              </a:solidFill>
              <a:latin typeface="Calibri" charset="0"/>
            </a:endParaRPr>
          </a:p>
        </p:txBody>
      </p:sp>
      <p:sp>
        <p:nvSpPr>
          <p:cNvPr id="202756" name="TextBox 5"/>
          <p:cNvSpPr txBox="1">
            <a:spLocks noChangeArrowheads="1"/>
          </p:cNvSpPr>
          <p:nvPr/>
        </p:nvSpPr>
        <p:spPr bwMode="auto">
          <a:xfrm>
            <a:off x="3825875" y="2133600"/>
            <a:ext cx="53181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6600" b="1">
                <a:latin typeface="Gill Sans" charset="0"/>
                <a:ea typeface="Gill Sans" charset="0"/>
                <a:cs typeface="Gill Sans" charset="0"/>
              </a:rPr>
              <a:t>Sit</a:t>
            </a:r>
          </a:p>
          <a:p>
            <a:pPr algn="r"/>
            <a:r>
              <a:rPr lang="en-US" sz="6600" b="1">
                <a:latin typeface="Gill Sans" charset="0"/>
                <a:ea typeface="Gill Sans" charset="0"/>
                <a:cs typeface="Gill Sans" charset="0"/>
              </a:rPr>
              <a:t>Still &amp; </a:t>
            </a:r>
          </a:p>
          <a:p>
            <a:pPr algn="r"/>
            <a:r>
              <a:rPr lang="en-US" sz="6600" b="1">
                <a:latin typeface="Gill Sans" charset="0"/>
                <a:ea typeface="Gill Sans" charset="0"/>
                <a:cs typeface="Gill Sans" charset="0"/>
              </a:rPr>
              <a:t> Read</a:t>
            </a:r>
            <a:r>
              <a:rPr lang="en-US" sz="6600" b="1"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04351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b="1" dirty="0" smtClean="0"/>
              <a:t>Part Two: </a:t>
            </a:r>
            <a:r>
              <a:rPr lang="en-US" sz="3200" dirty="0" smtClean="0"/>
              <a:t>Small Groups (50 minutes)</a:t>
            </a:r>
          </a:p>
          <a:p>
            <a:r>
              <a:rPr lang="en-US" sz="3200" dirty="0" smtClean="0"/>
              <a:t>You have approximately 15 minutes each for the three small groups:  </a:t>
            </a:r>
          </a:p>
          <a:p>
            <a:pPr lvl="1"/>
            <a:r>
              <a:rPr lang="en-US" sz="3000" dirty="0" smtClean="0"/>
              <a:t>EFL </a:t>
            </a:r>
          </a:p>
          <a:p>
            <a:pPr lvl="1"/>
            <a:r>
              <a:rPr lang="en-US" sz="3000" dirty="0" smtClean="0"/>
              <a:t>ESL Secondary </a:t>
            </a:r>
          </a:p>
          <a:p>
            <a:pPr lvl="1"/>
            <a:r>
              <a:rPr lang="en-US" sz="3000" dirty="0" smtClean="0"/>
              <a:t>ESL Higher Education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Handouts will be distributed in each group.</a:t>
            </a:r>
          </a:p>
          <a:p>
            <a:pPr marL="1143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1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2"/>
          <p:cNvSpPr>
            <a:spLocks noChangeArrowheads="1"/>
          </p:cNvSpPr>
          <p:nvPr/>
        </p:nvSpPr>
        <p:spPr bwMode="auto">
          <a:xfrm>
            <a:off x="762000" y="228600"/>
            <a:ext cx="59499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4000" b="1">
                <a:ea typeface="Osaka" charset="-128"/>
                <a:cs typeface="Osaka" charset="-128"/>
              </a:rPr>
              <a:t>Reading for pleasure</a:t>
            </a:r>
          </a:p>
          <a:p>
            <a:pPr>
              <a:lnSpc>
                <a:spcPct val="50000"/>
              </a:lnSpc>
            </a:pPr>
            <a:r>
              <a:rPr lang="ja-JP" altLang="en-US" sz="4000">
                <a:ea typeface="Osaka" charset="-128"/>
                <a:cs typeface="Osaka" charset="-128"/>
              </a:rPr>
              <a:t/>
            </a:r>
            <a:br>
              <a:rPr lang="ja-JP" altLang="en-US" sz="4000">
                <a:ea typeface="Osaka" charset="-128"/>
                <a:cs typeface="Osaka" charset="-128"/>
              </a:rPr>
            </a:br>
            <a:r>
              <a:rPr lang="ja-JP" altLang="en-US" sz="4000" b="1">
                <a:ea typeface="Osaka" charset="-128"/>
                <a:cs typeface="Osaka" charset="-128"/>
              </a:rPr>
              <a:t>Reaction Report </a:t>
            </a:r>
            <a:r>
              <a:rPr lang="ja-JP" altLang="en-US" sz="4000" b="1">
                <a:solidFill>
                  <a:srgbClr val="4504FF"/>
                </a:solidFill>
                <a:ea typeface="Osaka" charset="-128"/>
                <a:cs typeface="Osaka" charset="-128"/>
              </a:rPr>
              <a:t>- </a:t>
            </a:r>
            <a:r>
              <a:rPr lang="en-US" altLang="ja-JP" sz="4000" b="1">
                <a:solidFill>
                  <a:srgbClr val="4504FF"/>
                </a:solidFill>
                <a:ea typeface="Osaka" charset="-128"/>
                <a:cs typeface="Osaka" charset="-128"/>
              </a:rPr>
              <a:t>Basic</a:t>
            </a:r>
            <a:endParaRPr lang="ja-JP" altLang="en-US" sz="1800">
              <a:ea typeface="Osaka" charset="-128"/>
              <a:cs typeface="Osaka" charset="-128"/>
            </a:endParaRPr>
          </a:p>
        </p:txBody>
      </p:sp>
      <p:sp>
        <p:nvSpPr>
          <p:cNvPr id="272386" name="Rectangle 3"/>
          <p:cNvSpPr>
            <a:spLocks noChangeArrowheads="1"/>
          </p:cNvSpPr>
          <p:nvPr/>
        </p:nvSpPr>
        <p:spPr bwMode="auto">
          <a:xfrm>
            <a:off x="762000" y="1981200"/>
            <a:ext cx="6934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3200">
                <a:latin typeface="Times-Roman" charset="0"/>
                <a:ea typeface="Osaka" charset="-128"/>
                <a:cs typeface="Osaka" charset="-128"/>
              </a:rPr>
              <a:t>Include: </a:t>
            </a:r>
            <a:endParaRPr lang="en-US" altLang="ja-JP" sz="3200">
              <a:latin typeface="Times-Roman" charset="0"/>
              <a:ea typeface="Osaka" charset="-128"/>
              <a:cs typeface="Osaka" charset="-128"/>
            </a:endParaRPr>
          </a:p>
          <a:p>
            <a:r>
              <a:rPr lang="en-US" altLang="ja-JP" sz="3200">
                <a:latin typeface="Times-Roman" charset="0"/>
                <a:ea typeface="Osaka" charset="-128"/>
                <a:cs typeface="Osaka" charset="-128"/>
              </a:rPr>
              <a:t>		</a:t>
            </a:r>
            <a:r>
              <a:rPr lang="ja-JP" altLang="en-US" sz="3200">
                <a:latin typeface="Times-Roman" charset="0"/>
                <a:ea typeface="Osaka" charset="-128"/>
                <a:cs typeface="Osaka" charset="-128"/>
              </a:rPr>
              <a:t>• what the book was about  </a:t>
            </a:r>
          </a:p>
          <a:p>
            <a:r>
              <a:rPr lang="ja-JP" altLang="en-US" sz="3200">
                <a:latin typeface="Times-Roman" charset="0"/>
                <a:ea typeface="Osaka" charset="-128"/>
                <a:cs typeface="Osaka" charset="-128"/>
              </a:rPr>
              <a:t>		• what you thought of it)</a:t>
            </a:r>
          </a:p>
          <a:p>
            <a:endParaRPr lang="ja-JP" altLang="en-US" sz="1800">
              <a:latin typeface="Times-Roman" charset="0"/>
              <a:ea typeface="Osaka" charset="-128"/>
              <a:cs typeface="Osaka" charset="-128"/>
            </a:endParaRPr>
          </a:p>
        </p:txBody>
      </p:sp>
      <p:sp>
        <p:nvSpPr>
          <p:cNvPr id="272387" name="Rectangle 4"/>
          <p:cNvSpPr>
            <a:spLocks noChangeArrowheads="1"/>
          </p:cNvSpPr>
          <p:nvPr/>
        </p:nvSpPr>
        <p:spPr bwMode="auto">
          <a:xfrm>
            <a:off x="6705600" y="381000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1800" b="1">
                <a:solidFill>
                  <a:srgbClr val="800000"/>
                </a:solidFill>
                <a:latin typeface="Times-Bold" charset="0"/>
                <a:ea typeface="Osaka" charset="-128"/>
                <a:cs typeface="Osaka" charset="-128"/>
              </a:rPr>
              <a:t>Write quickly.</a:t>
            </a:r>
          </a:p>
          <a:p>
            <a:r>
              <a:rPr lang="ja-JP" altLang="en-US" sz="1800" u="sng">
                <a:solidFill>
                  <a:srgbClr val="800000"/>
                </a:solidFill>
                <a:latin typeface="Times-Roman" charset="0"/>
                <a:ea typeface="Osaka" charset="-128"/>
                <a:cs typeface="Osaka" charset="-128"/>
              </a:rPr>
              <a:t>10 minutes or less.</a:t>
            </a:r>
          </a:p>
        </p:txBody>
      </p:sp>
      <p:sp>
        <p:nvSpPr>
          <p:cNvPr id="272388" name="Rectangle 5"/>
          <p:cNvSpPr>
            <a:spLocks noChangeArrowheads="1"/>
          </p:cNvSpPr>
          <p:nvPr/>
        </p:nvSpPr>
        <p:spPr bwMode="auto">
          <a:xfrm>
            <a:off x="762000" y="3657600"/>
            <a:ext cx="4648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4000" b="1">
                <a:solidFill>
                  <a:srgbClr val="800000"/>
                </a:solidFill>
                <a:ea typeface="Osaka" charset="-128"/>
                <a:cs typeface="Osaka" charset="-128"/>
              </a:rPr>
              <a:t>What happened?</a:t>
            </a:r>
          </a:p>
          <a:p>
            <a:pPr>
              <a:lnSpc>
                <a:spcPct val="0"/>
              </a:lnSpc>
            </a:pPr>
            <a:endParaRPr lang="ja-JP" altLang="en-US" sz="4000" b="1">
              <a:solidFill>
                <a:srgbClr val="800000"/>
              </a:solidFill>
              <a:ea typeface="Osaka" charset="-128"/>
              <a:cs typeface="Osaka" charset="-128"/>
            </a:endParaRPr>
          </a:p>
          <a:p>
            <a:r>
              <a:rPr lang="ja-JP" altLang="en-US" sz="4000" b="1">
                <a:solidFill>
                  <a:srgbClr val="800000"/>
                </a:solidFill>
                <a:ea typeface="Osaka" charset="-128"/>
                <a:cs typeface="Osaka" charset="-128"/>
              </a:rPr>
              <a:t>------------------</a:t>
            </a:r>
          </a:p>
          <a:p>
            <a:pPr>
              <a:lnSpc>
                <a:spcPct val="10000"/>
              </a:lnSpc>
            </a:pPr>
            <a:endParaRPr lang="ja-JP" altLang="en-US" sz="4000" b="1">
              <a:solidFill>
                <a:srgbClr val="800000"/>
              </a:solidFill>
              <a:ea typeface="Osaka" charset="-128"/>
              <a:cs typeface="Osaka" charset="-128"/>
            </a:endParaRPr>
          </a:p>
          <a:p>
            <a:r>
              <a:rPr lang="ja-JP" altLang="en-US" sz="4000" b="1">
                <a:solidFill>
                  <a:srgbClr val="800000"/>
                </a:solidFill>
                <a:ea typeface="Osaka" charset="-128"/>
                <a:cs typeface="Osaka" charset="-128"/>
              </a:rPr>
              <a:t>Your opinion:</a:t>
            </a:r>
            <a:endParaRPr lang="ja-JP" altLang="en-US" sz="1800">
              <a:solidFill>
                <a:srgbClr val="800000"/>
              </a:solidFill>
              <a:ea typeface="Osaka" charset="-128"/>
              <a:cs typeface="Osaka" charset="-128"/>
            </a:endParaRPr>
          </a:p>
        </p:txBody>
      </p:sp>
      <p:sp>
        <p:nvSpPr>
          <p:cNvPr id="272389" name="Rectangle 6"/>
          <p:cNvSpPr>
            <a:spLocks noChangeArrowheads="1"/>
          </p:cNvSpPr>
          <p:nvPr/>
        </p:nvSpPr>
        <p:spPr bwMode="auto">
          <a:xfrm>
            <a:off x="1066800" y="59436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Char char="p"/>
            </a:pPr>
            <a:r>
              <a:rPr lang="en-US" altLang="ja-JP" sz="2800">
                <a:latin typeface="Times-Roman" charset="0"/>
                <a:ea typeface="Osaka" charset="-128"/>
                <a:cs typeface="Osaka" charset="-128"/>
              </a:rPr>
              <a:t> </a:t>
            </a:r>
            <a:r>
              <a:rPr lang="ja-JP" altLang="en-US" sz="2800">
                <a:latin typeface="Times-Roman" charset="0"/>
                <a:ea typeface="Osaka" charset="-128"/>
                <a:cs typeface="Osaka" charset="-128"/>
              </a:rPr>
              <a:t>Good </a:t>
            </a:r>
            <a:r>
              <a:rPr lang="ja-JP" altLang="en-US" sz="2800">
                <a:latin typeface="Wingdings" charset="2"/>
                <a:ea typeface="Osaka" charset="-128"/>
                <a:cs typeface="Osaka" charset="-128"/>
                <a:sym typeface="Wingdings" charset="2"/>
              </a:rPr>
              <a:t></a:t>
            </a:r>
            <a:r>
              <a:rPr lang="ja-JP" altLang="en-US" sz="2800" b="1">
                <a:latin typeface="Times-Bold" charset="0"/>
                <a:ea typeface="Osaka" charset="-128"/>
                <a:cs typeface="Osaka" charset="-128"/>
                <a:sym typeface="Wingdings" charset="2"/>
              </a:rPr>
              <a:t> </a:t>
            </a:r>
            <a:r>
              <a:rPr lang="ja-JP" altLang="en-US" sz="2800">
                <a:latin typeface="Times-Roman" charset="0"/>
                <a:ea typeface="Osaka" charset="-128"/>
                <a:cs typeface="Osaka" charset="-128"/>
              </a:rPr>
              <a:t>	  </a:t>
            </a:r>
            <a:r>
              <a:rPr lang="en-US" altLang="ja-JP" sz="2800">
                <a:latin typeface="Monotype Sorts" charset="2"/>
                <a:ea typeface="Monotype Sorts" charset="2"/>
                <a:cs typeface="Monotype Sorts" charset="2"/>
              </a:rPr>
              <a:t>p</a:t>
            </a:r>
            <a:r>
              <a:rPr lang="en-US" altLang="ja-JP" sz="2800">
                <a:latin typeface="Times-Roman" charset="0"/>
                <a:ea typeface="Osaka" charset="-128"/>
                <a:cs typeface="Osaka" charset="-128"/>
              </a:rPr>
              <a:t> </a:t>
            </a:r>
            <a:r>
              <a:rPr lang="ja-JP" altLang="en-US" sz="2800">
                <a:latin typeface="Times-Roman" charset="0"/>
                <a:ea typeface="Osaka" charset="-128"/>
                <a:cs typeface="Osaka" charset="-128"/>
              </a:rPr>
              <a:t>Average </a:t>
            </a:r>
            <a:r>
              <a:rPr lang="ja-JP" altLang="en-US" sz="2800">
                <a:latin typeface="Wingdings" charset="2"/>
                <a:ea typeface="Osaka" charset="-128"/>
                <a:cs typeface="Osaka" charset="-128"/>
                <a:sym typeface="Wingdings" charset="2"/>
              </a:rPr>
              <a:t></a:t>
            </a:r>
            <a:r>
              <a:rPr lang="ja-JP" altLang="en-US" sz="2800">
                <a:latin typeface="Times-Roman" charset="0"/>
                <a:ea typeface="Osaka" charset="-128"/>
                <a:cs typeface="Osaka" charset="-128"/>
              </a:rPr>
              <a:t> </a:t>
            </a:r>
            <a:r>
              <a:rPr lang="en-US" altLang="ja-JP" sz="2800">
                <a:latin typeface="Monotype Sorts" charset="2"/>
                <a:ea typeface="Osaka" charset="-128"/>
                <a:cs typeface="Osaka" charset="-128"/>
              </a:rPr>
              <a:t>  </a:t>
            </a:r>
            <a:r>
              <a:rPr lang="en-US" altLang="ja-JP" sz="2800">
                <a:latin typeface="Monotype Sorts" charset="2"/>
                <a:ea typeface="Monotype Sorts" charset="2"/>
                <a:cs typeface="Monotype Sorts" charset="2"/>
              </a:rPr>
              <a:t>p</a:t>
            </a:r>
            <a:r>
              <a:rPr lang="ja-JP" altLang="en-US" sz="2800">
                <a:latin typeface="Times-Roman" charset="0"/>
                <a:ea typeface="Osaka" charset="-128"/>
                <a:cs typeface="Osaka" charset="-128"/>
              </a:rPr>
              <a:t> Poor </a:t>
            </a:r>
            <a:r>
              <a:rPr lang="ja-JP" altLang="en-US" sz="2800">
                <a:latin typeface="Wingdings" charset="2"/>
                <a:ea typeface="Osaka" charset="-128"/>
                <a:cs typeface="Osaka" charset="-128"/>
                <a:sym typeface="Wingdings" charset="2"/>
              </a:rPr>
              <a:t></a:t>
            </a:r>
            <a:endParaRPr lang="ja-JP" altLang="en-US" sz="1800">
              <a:latin typeface="Times-Roman" charset="0"/>
              <a:ea typeface="Osaka" charset="-128"/>
              <a:cs typeface="Osaka" charset="-128"/>
              <a:sym typeface="Wingdings" charset="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7275" y="5938838"/>
            <a:ext cx="6638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Char char="p"/>
            </a:pPr>
            <a:r>
              <a:rPr lang="en-US" altLang="ja-JP" sz="2800">
                <a:solidFill>
                  <a:srgbClr val="0000FF"/>
                </a:solidFill>
                <a:latin typeface="Times-Roman" charset="0"/>
                <a:ea typeface="Osaka" charset="-128"/>
                <a:cs typeface="Osaka" charset="-128"/>
              </a:rPr>
              <a:t> </a:t>
            </a:r>
            <a:r>
              <a:rPr lang="ja-JP" altLang="en-US" sz="2800">
                <a:solidFill>
                  <a:srgbClr val="0000FF"/>
                </a:solidFill>
                <a:latin typeface="Times-Roman" charset="0"/>
                <a:ea typeface="Osaka" charset="-128"/>
                <a:cs typeface="Osaka" charset="-128"/>
              </a:rPr>
              <a:t>Good </a:t>
            </a:r>
            <a:r>
              <a:rPr lang="ja-JP" altLang="en-US" sz="2800">
                <a:solidFill>
                  <a:srgbClr val="0000FF"/>
                </a:solidFill>
                <a:latin typeface="Wingdings" charset="2"/>
                <a:ea typeface="Osaka" charset="-128"/>
                <a:cs typeface="Osaka" charset="-128"/>
                <a:sym typeface="Wingdings" charset="2"/>
              </a:rPr>
              <a:t></a:t>
            </a:r>
            <a:r>
              <a:rPr lang="ja-JP" altLang="en-US" sz="2800" b="1">
                <a:solidFill>
                  <a:srgbClr val="0000FF"/>
                </a:solidFill>
                <a:latin typeface="Times-Bold" charset="0"/>
                <a:ea typeface="Osaka" charset="-128"/>
                <a:cs typeface="Osaka" charset="-128"/>
                <a:sym typeface="Wingdings" charset="2"/>
              </a:rPr>
              <a:t> </a:t>
            </a:r>
            <a:r>
              <a:rPr lang="ja-JP" altLang="en-US" sz="2800">
                <a:solidFill>
                  <a:srgbClr val="0000FF"/>
                </a:solidFill>
                <a:latin typeface="Times-Roman" charset="0"/>
                <a:ea typeface="Osaka" charset="-128"/>
                <a:cs typeface="Osaka" charset="-128"/>
              </a:rPr>
              <a:t>	  </a:t>
            </a:r>
            <a:r>
              <a:rPr lang="en-US" altLang="ja-JP" sz="2800">
                <a:solidFill>
                  <a:srgbClr val="0000FF"/>
                </a:solidFill>
                <a:latin typeface="Monotype Sorts" charset="2"/>
                <a:ea typeface="Monotype Sorts" charset="2"/>
                <a:cs typeface="Monotype Sorts" charset="2"/>
              </a:rPr>
              <a:t>p</a:t>
            </a:r>
            <a:r>
              <a:rPr lang="en-US" altLang="ja-JP" sz="2800">
                <a:solidFill>
                  <a:srgbClr val="0000FF"/>
                </a:solidFill>
                <a:latin typeface="Times-Roman" charset="0"/>
                <a:ea typeface="Osaka" charset="-128"/>
                <a:cs typeface="Osaka" charset="-128"/>
              </a:rPr>
              <a:t> </a:t>
            </a:r>
            <a:r>
              <a:rPr lang="ja-JP" altLang="en-US" sz="2800">
                <a:solidFill>
                  <a:srgbClr val="0000FF"/>
                </a:solidFill>
                <a:latin typeface="Times-Roman" charset="0"/>
                <a:ea typeface="Osaka" charset="-128"/>
                <a:cs typeface="Osaka" charset="-128"/>
              </a:rPr>
              <a:t>Average </a:t>
            </a:r>
            <a:r>
              <a:rPr lang="ja-JP" altLang="en-US" sz="2800">
                <a:solidFill>
                  <a:srgbClr val="0000FF"/>
                </a:solidFill>
                <a:latin typeface="Wingdings" charset="2"/>
                <a:ea typeface="Osaka" charset="-128"/>
                <a:cs typeface="Osaka" charset="-128"/>
                <a:sym typeface="Wingdings" charset="2"/>
              </a:rPr>
              <a:t></a:t>
            </a:r>
            <a:r>
              <a:rPr lang="ja-JP" altLang="en-US" sz="2800">
                <a:solidFill>
                  <a:srgbClr val="0000FF"/>
                </a:solidFill>
                <a:latin typeface="Times-Roman" charset="0"/>
                <a:ea typeface="Osaka" charset="-128"/>
                <a:cs typeface="Osaka" charset="-128"/>
              </a:rPr>
              <a:t> </a:t>
            </a:r>
            <a:r>
              <a:rPr lang="en-US" altLang="ja-JP" sz="2800">
                <a:solidFill>
                  <a:srgbClr val="0000FF"/>
                </a:solidFill>
                <a:latin typeface="Monotype Sorts" charset="2"/>
                <a:ea typeface="Osaka" charset="-128"/>
                <a:cs typeface="Osaka" charset="-128"/>
              </a:rPr>
              <a:t>  </a:t>
            </a:r>
            <a:r>
              <a:rPr lang="en-US" altLang="ja-JP" sz="2800">
                <a:solidFill>
                  <a:srgbClr val="0000FF"/>
                </a:solidFill>
                <a:latin typeface="Monotype Sorts" charset="2"/>
                <a:ea typeface="Monotype Sorts" charset="2"/>
                <a:cs typeface="Monotype Sorts" charset="2"/>
              </a:rPr>
              <a:t>p</a:t>
            </a:r>
            <a:r>
              <a:rPr lang="ja-JP" altLang="en-US" sz="2800">
                <a:solidFill>
                  <a:srgbClr val="0000FF"/>
                </a:solidFill>
                <a:latin typeface="Times-Roman" charset="0"/>
                <a:ea typeface="Osaka" charset="-128"/>
                <a:cs typeface="Osaka" charset="-128"/>
              </a:rPr>
              <a:t> Poor </a:t>
            </a:r>
            <a:r>
              <a:rPr lang="ja-JP" altLang="en-US" sz="2800">
                <a:solidFill>
                  <a:srgbClr val="0000FF"/>
                </a:solidFill>
                <a:latin typeface="Wingdings" charset="2"/>
                <a:ea typeface="Osaka" charset="-128"/>
                <a:cs typeface="Osaka" charset="-128"/>
                <a:sym typeface="Wingdings" charset="2"/>
              </a:rPr>
              <a:t></a:t>
            </a:r>
            <a:endParaRPr lang="ja-JP" altLang="en-US" sz="1800">
              <a:solidFill>
                <a:srgbClr val="0000FF"/>
              </a:solidFill>
              <a:latin typeface="Times-Roman" charset="0"/>
              <a:ea typeface="Osaka" charset="-128"/>
              <a:cs typeface="Osaka" charset="-128"/>
              <a:sym typeface="Wingdings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5750" y="4841875"/>
            <a:ext cx="8334375" cy="1825625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28317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en-US" altLang="ja-JP" sz="4000"/>
              <a:t>Multiple Choice</a:t>
            </a:r>
            <a:endParaRPr lang="ja-JP" altLang="en-US" sz="4000"/>
          </a:p>
        </p:txBody>
      </p:sp>
      <p:pic>
        <p:nvPicPr>
          <p:cNvPr id="308226" name="図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7950" y="1377950"/>
            <a:ext cx="63881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3734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2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2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3538" y="0"/>
            <a:ext cx="10345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377825" y="5145088"/>
            <a:ext cx="8559800" cy="1335087"/>
          </a:xfrm>
          <a:prstGeom prst="round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285" name="TextBox 5"/>
          <p:cNvSpPr txBox="1">
            <a:spLocks noChangeArrowheads="1"/>
          </p:cNvSpPr>
          <p:nvPr/>
        </p:nvSpPr>
        <p:spPr bwMode="auto">
          <a:xfrm>
            <a:off x="377825" y="5145088"/>
            <a:ext cx="86868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b="1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Social collaboration</a:t>
            </a:r>
          </a:p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4888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ChangeArrowheads="1"/>
          </p:cNvSpPr>
          <p:nvPr/>
        </p:nvSpPr>
        <p:spPr bwMode="auto">
          <a:xfrm>
            <a:off x="1863725" y="228600"/>
            <a:ext cx="73104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6000" b="1">
                <a:solidFill>
                  <a:srgbClr val="800000"/>
                </a:solidFill>
                <a:ea typeface="Osaka" charset="-128"/>
                <a:cs typeface="Osaka" charset="-128"/>
              </a:rPr>
              <a:t>Instant book report</a:t>
            </a:r>
            <a:endParaRPr lang="ja-JP" altLang="en-US" sz="1800">
              <a:solidFill>
                <a:srgbClr val="800000"/>
              </a:solidFill>
              <a:ea typeface="Osaka" charset="-128"/>
              <a:cs typeface="Osaka" charset="-128"/>
            </a:endParaRPr>
          </a:p>
        </p:txBody>
      </p:sp>
      <p:pic>
        <p:nvPicPr>
          <p:cNvPr id="21709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8600"/>
            <a:ext cx="954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1" name="Rectangle 5"/>
          <p:cNvSpPr>
            <a:spLocks noChangeArrowheads="1"/>
          </p:cNvSpPr>
          <p:nvPr/>
        </p:nvSpPr>
        <p:spPr bwMode="auto">
          <a:xfrm>
            <a:off x="1868488" y="1524000"/>
            <a:ext cx="760095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altLang="ja-JP" sz="3200" b="1">
                <a:latin typeface="Palatino" charset="0"/>
                <a:ea typeface="Osaka" charset="-128"/>
                <a:cs typeface="Osaka" charset="-128"/>
              </a:rPr>
              <a:t>I read (am reading) a book called ____.</a:t>
            </a:r>
          </a:p>
          <a:p>
            <a:r>
              <a:rPr lang="en-GB" altLang="ja-JP" sz="3200" b="1">
                <a:latin typeface="Palatino" charset="0"/>
                <a:ea typeface="Osaka" charset="-128"/>
                <a:cs typeface="Osaka" charset="-128"/>
              </a:rPr>
              <a:t>It's a(n) _______________ </a:t>
            </a:r>
          </a:p>
          <a:p>
            <a:r>
              <a:rPr lang="en-GB" altLang="ja-JP" sz="2000" b="1">
                <a:latin typeface="Palatino" charset="0"/>
                <a:ea typeface="Osaka" charset="-128"/>
                <a:cs typeface="Osaka" charset="-128"/>
              </a:rPr>
              <a:t> </a:t>
            </a:r>
            <a:r>
              <a:rPr lang="en-GB" altLang="ja-JP" sz="2000" b="1">
                <a:solidFill>
                  <a:srgbClr val="800000"/>
                </a:solidFill>
                <a:latin typeface="Palatino" charset="0"/>
                <a:ea typeface="Osaka" charset="-128"/>
                <a:cs typeface="Osaka" charset="-128"/>
              </a:rPr>
              <a:t>  (mystery, science fiction book,  </a:t>
            </a:r>
          </a:p>
          <a:p>
            <a:r>
              <a:rPr lang="en-GB" altLang="ja-JP" sz="2000" b="1">
                <a:solidFill>
                  <a:srgbClr val="800000"/>
                </a:solidFill>
                <a:latin typeface="Palatino" charset="0"/>
                <a:ea typeface="Osaka" charset="-128"/>
                <a:cs typeface="Osaka" charset="-128"/>
              </a:rPr>
              <a:t>	love story, detective story, etc.) </a:t>
            </a:r>
          </a:p>
          <a:p>
            <a:r>
              <a:rPr lang="en-GB" altLang="ja-JP" sz="3200" b="1">
                <a:latin typeface="Palatino" charset="0"/>
                <a:ea typeface="Osaka" charset="-128"/>
                <a:cs typeface="Osaka" charset="-128"/>
              </a:rPr>
              <a:t>It's about ______________.</a:t>
            </a:r>
          </a:p>
          <a:p>
            <a:r>
              <a:rPr lang="en-GB" altLang="ja-JP" sz="3200" b="1">
                <a:latin typeface="Palatino" charset="0"/>
                <a:ea typeface="Osaka" charset="-128"/>
                <a:cs typeface="Osaka" charset="-128"/>
              </a:rPr>
              <a:t>The main characters are ____________.</a:t>
            </a:r>
          </a:p>
          <a:p>
            <a:r>
              <a:rPr lang="en-GB" altLang="ja-JP" sz="2000" b="1">
                <a:latin typeface="Palatino" charset="0"/>
                <a:ea typeface="Osaka" charset="-128"/>
                <a:cs typeface="Osaka" charset="-128"/>
              </a:rPr>
              <a:t>		</a:t>
            </a:r>
            <a:r>
              <a:rPr lang="en-GB" altLang="ja-JP" sz="2000" b="1">
                <a:solidFill>
                  <a:srgbClr val="800000"/>
                </a:solidFill>
                <a:latin typeface="Palatino" charset="0"/>
                <a:ea typeface="Osaka" charset="-128"/>
                <a:cs typeface="Osaka" charset="-128"/>
              </a:rPr>
              <a:t>(names,  jobs, personalities) </a:t>
            </a:r>
          </a:p>
          <a:p>
            <a:r>
              <a:rPr lang="en-GB" altLang="ja-JP" sz="3200" b="1">
                <a:latin typeface="Palatino" charset="0"/>
                <a:ea typeface="Osaka" charset="-128"/>
                <a:cs typeface="Osaka" charset="-128"/>
              </a:rPr>
              <a:t>In the story, there was a problem.  ____.</a:t>
            </a:r>
          </a:p>
          <a:p>
            <a:endParaRPr lang="en-GB" altLang="ja-JP" sz="3200" b="1">
              <a:latin typeface="Palatino" charset="0"/>
              <a:ea typeface="Osaka" charset="-128"/>
              <a:cs typeface="Osaka" charset="-128"/>
            </a:endParaRPr>
          </a:p>
          <a:p>
            <a:r>
              <a:rPr lang="en-GB" altLang="ja-JP" sz="3200" b="1">
                <a:solidFill>
                  <a:srgbClr val="FF0000"/>
                </a:solidFill>
                <a:latin typeface="Monotype Sorts" charset="2"/>
                <a:ea typeface="Osaka" charset="-128"/>
                <a:cs typeface="Osaka" charset="-128"/>
                <a:sym typeface="Monotype Sorts" charset="2"/>
              </a:rPr>
              <a:t></a:t>
            </a:r>
            <a:r>
              <a:rPr lang="en-GB" altLang="ja-JP" sz="3200" b="1">
                <a:latin typeface="Monotype Sorts" charset="2"/>
                <a:ea typeface="Osaka" charset="-128"/>
                <a:cs typeface="Osaka" charset="-128"/>
                <a:sym typeface="Monotype Sorts" charset="2"/>
              </a:rPr>
              <a:t></a:t>
            </a:r>
            <a:r>
              <a:rPr lang="en-GB" altLang="ja-JP" sz="3200" b="1">
                <a:latin typeface="Palatino" charset="0"/>
                <a:ea typeface="Osaka" charset="-128"/>
                <a:cs typeface="Osaka" charset="-128"/>
              </a:rPr>
              <a:t>I liked/didn't like it because _______.	</a:t>
            </a:r>
          </a:p>
          <a:p>
            <a:endParaRPr lang="en-GB" altLang="ja-JP" sz="1800" b="1">
              <a:latin typeface="Palatino" charset="0"/>
              <a:ea typeface="Osaka" charset="-128"/>
              <a:cs typeface="Osaka" charset="-128"/>
            </a:endParaRPr>
          </a:p>
          <a:p>
            <a:endParaRPr lang="ja-JP" altLang="en-US" sz="18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1422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96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600"/>
              <a:t>Insert book talk slide</a:t>
            </a:r>
          </a:p>
        </p:txBody>
      </p:sp>
      <p:pic>
        <p:nvPicPr>
          <p:cNvPr id="23961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412913" cy="860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3271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04800" y="0"/>
            <a:ext cx="3101809" cy="879396"/>
          </a:xfrm>
          <a:prstGeom prst="round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304800" y="-228600"/>
            <a:ext cx="299575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600" b="1" dirty="0" smtClean="0">
                <a:solidFill>
                  <a:srgbClr val="3C0B16"/>
                </a:solidFill>
                <a:latin typeface="Gill Sans" charset="0"/>
                <a:ea typeface="Gill Sans" charset="0"/>
                <a:cs typeface="Gill Sans" charset="0"/>
              </a:rPr>
              <a:t>Exams</a:t>
            </a:r>
            <a:endParaRPr lang="en-US" sz="6600" b="1" dirty="0">
              <a:solidFill>
                <a:srgbClr val="3C0B16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429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620811" cy="4922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043" y="2986691"/>
            <a:ext cx="6930304" cy="387131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11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6900" y="0"/>
            <a:ext cx="21971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04800" y="0"/>
            <a:ext cx="3101809" cy="879396"/>
          </a:xfrm>
          <a:prstGeom prst="round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304800" y="-228600"/>
            <a:ext cx="299575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600" b="1" dirty="0" smtClean="0">
                <a:solidFill>
                  <a:srgbClr val="3C0B16"/>
                </a:solidFill>
                <a:latin typeface="Gill Sans" charset="0"/>
                <a:ea typeface="Gill Sans" charset="0"/>
                <a:cs typeface="Gill Sans" charset="0"/>
              </a:rPr>
              <a:t>Exams</a:t>
            </a:r>
            <a:endParaRPr lang="en-US" sz="6600" b="1" dirty="0">
              <a:solidFill>
                <a:srgbClr val="3C0B16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60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1052513"/>
          </a:xfrm>
        </p:spPr>
        <p:txBody>
          <a:bodyPr/>
          <a:lstStyle/>
          <a:p>
            <a:pPr eaLnBrk="1" hangingPunct="1"/>
            <a:r>
              <a:rPr kumimoji="0" lang="ja-JP" altLang="en-US" sz="4000" b="1">
                <a:solidFill>
                  <a:srgbClr val="FE1C4F"/>
                </a:solidFill>
                <a:ea typeface="Osaka" charset="-128"/>
                <a:cs typeface="Osaka" charset="-128"/>
              </a:rPr>
              <a:t>            </a:t>
            </a:r>
            <a:endParaRPr kumimoji="0" lang="ja-JP" altLang="en-US" b="1">
              <a:solidFill>
                <a:srgbClr val="4504FF"/>
              </a:solidFill>
              <a:ea typeface="Osaka" charset="-128"/>
              <a:cs typeface="Osaka" charset="-128"/>
            </a:endParaRP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kumimoji="0" lang="ja-JP" altLang="en-US" sz="4400" i="1"/>
          </a:p>
          <a:p>
            <a:pPr eaLnBrk="1" hangingPunct="1">
              <a:lnSpc>
                <a:spcPct val="70000"/>
              </a:lnSpc>
            </a:pPr>
            <a:endParaRPr kumimoji="0" lang="ja-JP" altLang="en-US" sz="4400" i="1"/>
          </a:p>
          <a:p>
            <a:pPr eaLnBrk="1" hangingPunct="1">
              <a:lnSpc>
                <a:spcPct val="70000"/>
              </a:lnSpc>
            </a:pPr>
            <a:endParaRPr kumimoji="0" lang="ja-JP" altLang="en-US" sz="4400" i="1"/>
          </a:p>
        </p:txBody>
      </p:sp>
      <p:pic>
        <p:nvPicPr>
          <p:cNvPr id="8909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9325" y="0"/>
            <a:ext cx="692467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Rectangle 2"/>
          <p:cNvSpPr txBox="1">
            <a:spLocks noChangeArrowheads="1"/>
          </p:cNvSpPr>
          <p:nvPr/>
        </p:nvSpPr>
        <p:spPr bwMode="auto">
          <a:xfrm>
            <a:off x="0" y="4879975"/>
            <a:ext cx="858678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ja-JP" altLang="en-US" sz="5400" b="1">
                <a:latin typeface="Calibri" charset="0"/>
              </a:rPr>
              <a:t>The macho maxim</a:t>
            </a:r>
            <a:r>
              <a:rPr lang="en-US" altLang="ja-JP" sz="5400" b="1">
                <a:latin typeface="Calibri" charset="0"/>
              </a:rPr>
              <a:t> </a:t>
            </a:r>
            <a:r>
              <a:rPr lang="ja-JP" altLang="en-US" sz="5400" b="1">
                <a:latin typeface="Calibri" charset="0"/>
              </a:rPr>
              <a:t>of reading </a:t>
            </a:r>
            <a:r>
              <a:rPr lang="ja-JP" altLang="en-US" sz="2200" b="1">
                <a:solidFill>
                  <a:srgbClr val="4504FF"/>
                </a:solidFill>
                <a:latin typeface="Calibri" charset="0"/>
                <a:ea typeface="Osaka" charset="-128"/>
                <a:cs typeface="Osaka" charset="-128"/>
              </a:rPr>
              <a:t/>
            </a:r>
            <a:br>
              <a:rPr lang="ja-JP" altLang="en-US" sz="2200" b="1">
                <a:solidFill>
                  <a:srgbClr val="4504FF"/>
                </a:solidFill>
                <a:latin typeface="Calibri" charset="0"/>
                <a:ea typeface="Osaka" charset="-128"/>
                <a:cs typeface="Osaka" charset="-128"/>
              </a:rPr>
            </a:br>
            <a:endParaRPr lang="ja-JP" altLang="en-US" sz="1800" b="1">
              <a:solidFill>
                <a:srgbClr val="4504FF"/>
              </a:solidFill>
              <a:latin typeface="Calibri" charset="0"/>
              <a:ea typeface="Osaka" charset="-128"/>
              <a:cs typeface="Osaka" charset="-128"/>
            </a:endParaRPr>
          </a:p>
        </p:txBody>
      </p:sp>
      <p:sp>
        <p:nvSpPr>
          <p:cNvPr id="89093" name="Picture 9"/>
          <p:cNvSpPr>
            <a:spLocks noChangeAspect="1"/>
          </p:cNvSpPr>
          <p:nvPr/>
        </p:nvSpPr>
        <p:spPr bwMode="auto">
          <a:xfrm>
            <a:off x="-88900" y="2057400"/>
            <a:ext cx="2311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334000" cy="18907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marL="0" lvl="3"/>
            <a:r>
              <a:rPr lang="ja-JP" altLang="en-US" sz="6000" i="1">
                <a:solidFill>
                  <a:srgbClr val="800000"/>
                </a:solidFill>
              </a:rPr>
              <a:t>No reading pain,</a:t>
            </a:r>
            <a:endParaRPr lang="en-US" altLang="ja-JP" sz="6000" i="1">
              <a:solidFill>
                <a:srgbClr val="800000"/>
              </a:solidFill>
            </a:endParaRPr>
          </a:p>
          <a:p>
            <a:pPr marL="0" lvl="3"/>
            <a:r>
              <a:rPr lang="ja-JP" altLang="en-US" sz="6000" i="1">
                <a:solidFill>
                  <a:srgbClr val="800000"/>
                </a:solidFill>
              </a:rPr>
              <a:t>no reading gain</a:t>
            </a:r>
            <a:r>
              <a:rPr lang="en-US" altLang="ja-JP" sz="6000" i="1">
                <a:solidFill>
                  <a:srgbClr val="800000"/>
                </a:solidFill>
              </a:rPr>
              <a:t>.</a:t>
            </a:r>
            <a:endParaRPr lang="ja-JP" altLang="en-US" sz="4400" i="1">
              <a:solidFill>
                <a:srgbClr val="800000"/>
              </a:solidFill>
            </a:endParaRPr>
          </a:p>
          <a:p>
            <a:pPr algn="ctr"/>
            <a:endParaRPr lang="ja-JP" altLang="en-US" sz="1800">
              <a:solidFill>
                <a:srgbClr val="FFFFFF"/>
              </a:solidFill>
              <a:cs typeface="ＭＳ Ｐゴシック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228600"/>
            <a:ext cx="990600" cy="609600"/>
          </a:xfrm>
          <a:prstGeom prst="line">
            <a:avLst/>
          </a:prstGeom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2400" y="228600"/>
            <a:ext cx="838200" cy="609600"/>
          </a:xfrm>
          <a:prstGeom prst="line">
            <a:avLst/>
          </a:prstGeom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477963" y="4279900"/>
            <a:ext cx="46037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7200">
                <a:solidFill>
                  <a:srgbClr val="800000"/>
                </a:solidFill>
                <a:latin typeface="Marker Felt" charset="0"/>
                <a:ea typeface="Marker Felt" charset="0"/>
                <a:cs typeface="Marker Felt" charset="0"/>
              </a:rPr>
              <a:t>ER</a:t>
            </a:r>
          </a:p>
        </p:txBody>
      </p:sp>
      <p:cxnSp>
        <p:nvCxnSpPr>
          <p:cNvPr id="34" name="Straight Connector 33"/>
          <p:cNvCxnSpPr/>
          <p:nvPr/>
        </p:nvCxnSpPr>
        <p:spPr>
          <a:xfrm rot="10800000">
            <a:off x="1477963" y="5257800"/>
            <a:ext cx="1722437" cy="676275"/>
          </a:xfrm>
          <a:prstGeom prst="line">
            <a:avLst/>
          </a:prstGeom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 flipV="1">
            <a:off x="1357313" y="5257800"/>
            <a:ext cx="1843087" cy="676275"/>
          </a:xfrm>
          <a:prstGeom prst="line">
            <a:avLst/>
          </a:prstGeom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100" name="図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5738" y="1700213"/>
            <a:ext cx="2813051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31"/>
          <p:cNvCxnSpPr/>
          <p:nvPr/>
        </p:nvCxnSpPr>
        <p:spPr>
          <a:xfrm rot="16200000" flipV="1">
            <a:off x="31750" y="1838325"/>
            <a:ext cx="1993900" cy="1752600"/>
          </a:xfrm>
          <a:prstGeom prst="line">
            <a:avLst/>
          </a:prstGeom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9"/>
          <p:cNvCxnSpPr/>
          <p:nvPr/>
        </p:nvCxnSpPr>
        <p:spPr>
          <a:xfrm rot="5400000" flipH="1" flipV="1">
            <a:off x="69850" y="2201863"/>
            <a:ext cx="1993900" cy="1371600"/>
          </a:xfrm>
          <a:prstGeom prst="line">
            <a:avLst/>
          </a:prstGeom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3410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>
              <a:ea typeface="Osaka" charset="-128"/>
              <a:cs typeface="Osaka" charset="-128"/>
            </a:endParaRPr>
          </a:p>
        </p:txBody>
      </p:sp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ja-JP" altLang="en-US" sz="8000" b="1">
                <a:latin typeface="Calibri" charset="0"/>
                <a:ea typeface="Osaka" charset="-128"/>
                <a:cs typeface="Osaka" charset="-128"/>
              </a:rPr>
              <a:t> reading </a:t>
            </a:r>
            <a:endParaRPr lang="en-US" altLang="ja-JP" sz="8000" b="1">
              <a:latin typeface="Calibri" charset="0"/>
              <a:ea typeface="Osaka" charset="-128"/>
              <a:cs typeface="Osaka" charset="-128"/>
            </a:endParaRPr>
          </a:p>
          <a:p>
            <a:pPr algn="r"/>
            <a:r>
              <a:rPr lang="ja-JP" altLang="en-US" sz="8000" b="1">
                <a:latin typeface="Calibri" charset="0"/>
                <a:ea typeface="Osaka" charset="-128"/>
                <a:cs typeface="Osaka" charset="-128"/>
              </a:rPr>
              <a:t>a lot of </a:t>
            </a:r>
            <a:r>
              <a:rPr lang="ja-JP" altLang="en-US" sz="8000" b="1">
                <a:solidFill>
                  <a:srgbClr val="800000"/>
                </a:solidFill>
                <a:latin typeface="Calibri" charset="0"/>
                <a:ea typeface="Osaka" charset="-128"/>
                <a:cs typeface="Osaka" charset="-128"/>
              </a:rPr>
              <a:t>easy</a:t>
            </a:r>
            <a:r>
              <a:rPr lang="ja-JP" altLang="en-US" sz="8000" b="1">
                <a:latin typeface="Calibri" charset="0"/>
                <a:ea typeface="Osaka" charset="-128"/>
                <a:cs typeface="Osaka" charset="-128"/>
              </a:rPr>
              <a:t>, enjoyable books. </a:t>
            </a:r>
          </a:p>
        </p:txBody>
      </p:sp>
      <p:pic>
        <p:nvPicPr>
          <p:cNvPr id="8704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3800" b="1">
                <a:solidFill>
                  <a:srgbClr val="800000"/>
                </a:solidFill>
                <a:ea typeface="Osaka" charset="-128"/>
                <a:cs typeface="Osaka" charset="-128"/>
              </a:rPr>
              <a:t>ER:</a:t>
            </a:r>
            <a:r>
              <a:rPr lang="ja-JP" altLang="en-US" sz="9600" b="1">
                <a:ea typeface="Osaka" charset="-128"/>
                <a:cs typeface="Osaka" charset="-128"/>
              </a:rPr>
              <a:t> </a:t>
            </a:r>
            <a:endParaRPr lang="en-US" altLang="ja-JP" sz="180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8499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b="1" dirty="0" smtClean="0"/>
              <a:t>Part Two: </a:t>
            </a:r>
            <a:r>
              <a:rPr lang="en-US" sz="3200" dirty="0" smtClean="0"/>
              <a:t>Small Groups (50 minutes)</a:t>
            </a:r>
          </a:p>
          <a:p>
            <a:r>
              <a:rPr lang="en-US" sz="3200" dirty="0" smtClean="0"/>
              <a:t>You have approximately 15 minutes each for the three small groups:  </a:t>
            </a:r>
          </a:p>
          <a:p>
            <a:pPr lvl="1"/>
            <a:r>
              <a:rPr lang="en-US" sz="3000" dirty="0" smtClean="0"/>
              <a:t>EFL </a:t>
            </a:r>
          </a:p>
          <a:p>
            <a:pPr lvl="1"/>
            <a:r>
              <a:rPr lang="en-US" sz="3000" dirty="0" smtClean="0"/>
              <a:t>ESL Secondary </a:t>
            </a:r>
          </a:p>
          <a:p>
            <a:pPr lvl="1"/>
            <a:r>
              <a:rPr lang="en-US" sz="3000" dirty="0" smtClean="0"/>
              <a:t>ESL Higher Education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Handouts will be distributed in each group.</a:t>
            </a:r>
          </a:p>
          <a:p>
            <a:pPr marL="1143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1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2667000" y="2743200"/>
            <a:ext cx="6477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ja-JP" altLang="en-US" sz="9600" b="1">
                <a:solidFill>
                  <a:srgbClr val="800000"/>
                </a:solidFill>
                <a:latin typeface="Calibri" charset="0"/>
                <a:ea typeface="Osaka" charset="-128"/>
                <a:cs typeface="Osaka" charset="-128"/>
              </a:rPr>
              <a:t>Easy </a:t>
            </a:r>
            <a:endParaRPr lang="en-US" altLang="ja-JP" sz="9600" b="1">
              <a:solidFill>
                <a:srgbClr val="800000"/>
              </a:solidFill>
              <a:latin typeface="Calibri" charset="0"/>
              <a:ea typeface="Osaka" charset="-128"/>
              <a:cs typeface="Osaka" charset="-128"/>
            </a:endParaRPr>
          </a:p>
          <a:p>
            <a:pPr algn="r"/>
            <a:r>
              <a:rPr lang="ja-JP" altLang="en-US" sz="9600" b="1">
                <a:solidFill>
                  <a:srgbClr val="800000"/>
                </a:solidFill>
                <a:latin typeface="Calibri" charset="0"/>
                <a:ea typeface="Osaka" charset="-128"/>
                <a:cs typeface="Osaka" charset="-128"/>
              </a:rPr>
              <a:t>is good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823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 sz="8000" b="1">
                <a:solidFill>
                  <a:srgbClr val="800000"/>
                </a:solidFill>
              </a:rPr>
              <a:t>Easy</a:t>
            </a:r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kumimoji="0" lang="en-US" altLang="ja-JP" sz="5400" b="1" dirty="0"/>
              <a:t>Comprehensible input</a:t>
            </a:r>
            <a:r>
              <a:rPr kumimoji="0" lang="en-US" altLang="ja-JP" sz="4800" dirty="0"/>
              <a:t> </a:t>
            </a:r>
            <a:r>
              <a:rPr kumimoji="0" lang="en-US" altLang="ja-JP" sz="3600" dirty="0"/>
              <a:t>(</a:t>
            </a:r>
            <a:r>
              <a:rPr kumimoji="0" lang="en-US" altLang="ja-JP" sz="3600" dirty="0" err="1"/>
              <a:t>Krashen</a:t>
            </a:r>
            <a:r>
              <a:rPr kumimoji="0" lang="en-US" altLang="ja-JP" sz="3600" dirty="0"/>
              <a:t>)</a:t>
            </a:r>
          </a:p>
          <a:p>
            <a:pPr eaLnBrk="1" hangingPunct="1">
              <a:buFont typeface="Arial" charset="0"/>
              <a:buNone/>
            </a:pPr>
            <a:r>
              <a:rPr kumimoji="0" lang="en-US" altLang="ja-JP" sz="8000" dirty="0"/>
              <a:t>								</a:t>
            </a:r>
            <a:r>
              <a:rPr kumimoji="0" lang="en-US" altLang="ja-JP" sz="8000" dirty="0">
                <a:solidFill>
                  <a:srgbClr val="800000"/>
                </a:solidFill>
              </a:rPr>
              <a:t>		</a:t>
            </a:r>
            <a:r>
              <a:rPr kumimoji="0" lang="en-US" altLang="ja-JP" sz="8000" b="1" dirty="0" err="1">
                <a:solidFill>
                  <a:srgbClr val="800000"/>
                </a:solidFill>
              </a:rPr>
              <a:t>i</a:t>
            </a:r>
            <a:r>
              <a:rPr kumimoji="0" lang="en-US" altLang="ja-JP" sz="8000" b="1" dirty="0">
                <a:solidFill>
                  <a:srgbClr val="800000"/>
                </a:solidFill>
              </a:rPr>
              <a:t> + 1</a:t>
            </a:r>
          </a:p>
          <a:p>
            <a:pPr eaLnBrk="1" hangingPunct="1">
              <a:buFont typeface="Arial" charset="0"/>
              <a:buNone/>
            </a:pPr>
            <a:endParaRPr kumimoji="0" lang="en-US" altLang="ja-JP" sz="8000" b="1" dirty="0">
              <a:solidFill>
                <a:srgbClr val="C0504D"/>
              </a:solidFill>
            </a:endParaRPr>
          </a:p>
          <a:p>
            <a:pPr eaLnBrk="1" hangingPunct="1">
              <a:buFont typeface="Arial" charset="0"/>
              <a:buNone/>
            </a:pPr>
            <a:endParaRPr kumimoji="0" lang="en-US" altLang="ja-JP" sz="8000" b="1" dirty="0">
              <a:solidFill>
                <a:srgbClr val="C0504D"/>
              </a:solidFill>
            </a:endParaRPr>
          </a:p>
          <a:p>
            <a:pPr eaLnBrk="1" hangingPunct="1">
              <a:buFont typeface="Arial" charset="0"/>
              <a:buNone/>
            </a:pPr>
            <a:endParaRPr kumimoji="0" lang="ja-JP" altLang="en-US" sz="44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9106" y="3657600"/>
            <a:ext cx="757130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5400" b="1" dirty="0">
                <a:latin typeface="Calibri" charset="0"/>
              </a:rPr>
              <a:t>Reading fluency level</a:t>
            </a:r>
            <a:r>
              <a:rPr lang="en-US" altLang="ja-JP" sz="5400" dirty="0">
                <a:latin typeface="Calibri" charset="0"/>
              </a:rPr>
              <a:t> </a:t>
            </a:r>
            <a:r>
              <a:rPr lang="en-US" altLang="ja-JP" sz="3600" dirty="0">
                <a:latin typeface="Calibri" charset="0"/>
              </a:rPr>
              <a:t>(Day)</a:t>
            </a:r>
          </a:p>
          <a:p>
            <a:r>
              <a:rPr lang="en-US" altLang="ja-JP" sz="3600" dirty="0"/>
              <a:t>								</a:t>
            </a:r>
            <a:r>
              <a:rPr lang="en-US" altLang="ja-JP" sz="3600" dirty="0" smtClean="0"/>
              <a:t>	            </a:t>
            </a:r>
            <a:r>
              <a:rPr lang="en-US" altLang="ja-JP" sz="8000" b="1" dirty="0" err="1" smtClean="0">
                <a:solidFill>
                  <a:srgbClr val="800000"/>
                </a:solidFill>
              </a:rPr>
              <a:t>i</a:t>
            </a:r>
            <a:r>
              <a:rPr lang="en-US" altLang="ja-JP" sz="8000" b="1" dirty="0" smtClean="0">
                <a:solidFill>
                  <a:srgbClr val="C0504D"/>
                </a:solidFill>
                <a:latin typeface="Calibri" charset="0"/>
              </a:rPr>
              <a:t> </a:t>
            </a:r>
            <a:r>
              <a:rPr lang="en-US" altLang="ja-JP" sz="8000" b="1" dirty="0">
                <a:solidFill>
                  <a:srgbClr val="FF0000"/>
                </a:solidFill>
                <a:latin typeface="Calibri" charset="0"/>
              </a:rPr>
              <a:t>minus</a:t>
            </a:r>
            <a:r>
              <a:rPr lang="en-US" altLang="ja-JP" sz="8000" b="1" dirty="0">
                <a:solidFill>
                  <a:srgbClr val="C0504D"/>
                </a:solidFill>
                <a:latin typeface="Calibri" charset="0"/>
              </a:rPr>
              <a:t> </a:t>
            </a:r>
            <a:r>
              <a:rPr lang="en-US" altLang="ja-JP" sz="8000" b="1" dirty="0">
                <a:solidFill>
                  <a:srgbClr val="800000"/>
                </a:solidFill>
                <a:latin typeface="Calibri" charset="0"/>
              </a:rPr>
              <a:t>1</a:t>
            </a:r>
            <a:endParaRPr lang="en-US" altLang="ja-JP" sz="8000" b="1" dirty="0">
              <a:solidFill>
                <a:srgbClr val="C0504D"/>
              </a:solidFill>
              <a:latin typeface="Calibri" charset="0"/>
            </a:endParaRPr>
          </a:p>
          <a:p>
            <a:r>
              <a:rPr lang="en-US" altLang="ja-JP" sz="3600" b="1" dirty="0">
                <a:latin typeface="Calibri" charset="0"/>
              </a:rPr>
              <a:t> </a:t>
            </a:r>
            <a:endParaRPr lang="en-US" altLang="ja-JP" sz="3200" b="1" dirty="0">
              <a:solidFill>
                <a:srgbClr val="C0504D"/>
              </a:solidFill>
            </a:endParaRPr>
          </a:p>
          <a:p>
            <a:endParaRPr lang="ja-JP" altLang="en-US" sz="1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8293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kumimoji="0" lang="en-US" altLang="ja-JP" sz="8000" b="1">
                <a:solidFill>
                  <a:srgbClr val="800000"/>
                </a:solidFill>
              </a:rPr>
              <a:t>Easy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32025"/>
            <a:ext cx="9144000" cy="4525963"/>
          </a:xfrm>
        </p:spPr>
        <p:txBody>
          <a:bodyPr/>
          <a:lstStyle/>
          <a:p>
            <a:pPr algn="r" eaLnBrk="1" hangingPunct="1">
              <a:buFont typeface="Arial" charset="0"/>
              <a:buNone/>
            </a:pPr>
            <a:r>
              <a:rPr kumimoji="0" lang="en-US" altLang="ja-JP" sz="7200" b="1"/>
              <a:t>…builds</a:t>
            </a:r>
            <a:r>
              <a:rPr kumimoji="0" lang="en-US" altLang="ja-JP" sz="7200" b="1">
                <a:solidFill>
                  <a:srgbClr val="C0504D"/>
                </a:solidFill>
              </a:rPr>
              <a:t> </a:t>
            </a:r>
            <a:r>
              <a:rPr kumimoji="0" lang="en-US" altLang="ja-JP" sz="7200" b="1">
                <a:solidFill>
                  <a:srgbClr val="800000"/>
                </a:solidFill>
              </a:rPr>
              <a:t>speed</a:t>
            </a:r>
          </a:p>
          <a:p>
            <a:pPr algn="r" eaLnBrk="1" hangingPunct="1">
              <a:buFont typeface="Arial" charset="0"/>
              <a:buNone/>
            </a:pPr>
            <a:r>
              <a:rPr kumimoji="0" lang="en-US" altLang="ja-JP" sz="7200" b="1"/>
              <a:t>…builds</a:t>
            </a:r>
            <a:r>
              <a:rPr kumimoji="0" lang="en-US" altLang="ja-JP" sz="7200" b="1">
                <a:solidFill>
                  <a:srgbClr val="C0504D"/>
                </a:solidFill>
              </a:rPr>
              <a:t> </a:t>
            </a:r>
            <a:r>
              <a:rPr kumimoji="0" lang="en-US" altLang="ja-JP" sz="7200" b="1">
                <a:solidFill>
                  <a:srgbClr val="800000"/>
                </a:solidFill>
              </a:rPr>
              <a:t>fluency</a:t>
            </a:r>
          </a:p>
          <a:p>
            <a:pPr algn="r" eaLnBrk="1" hangingPunct="1">
              <a:buFont typeface="Arial" charset="0"/>
              <a:buNone/>
            </a:pPr>
            <a:r>
              <a:rPr kumimoji="0" lang="en-US" altLang="ja-JP" sz="7200" b="1"/>
              <a:t>…builds</a:t>
            </a:r>
            <a:r>
              <a:rPr kumimoji="0" lang="en-US" altLang="ja-JP" sz="7200" b="1">
                <a:solidFill>
                  <a:srgbClr val="C0504D"/>
                </a:solidFill>
              </a:rPr>
              <a:t> </a:t>
            </a:r>
            <a:r>
              <a:rPr kumimoji="0" lang="en-US" altLang="ja-JP" sz="7200" b="1">
                <a:solidFill>
                  <a:srgbClr val="800000"/>
                </a:solidFill>
              </a:rPr>
              <a:t>understanding</a:t>
            </a:r>
          </a:p>
          <a:p>
            <a:pPr algn="r" eaLnBrk="1" hangingPunct="1">
              <a:buFont typeface="Arial" charset="0"/>
              <a:buNone/>
            </a:pPr>
            <a:endParaRPr kumimoji="0" lang="en-US" altLang="ja-JP" sz="9600" b="1">
              <a:solidFill>
                <a:srgbClr val="C0504D"/>
              </a:solidFill>
            </a:endParaRPr>
          </a:p>
          <a:p>
            <a:pPr algn="r" eaLnBrk="1" hangingPunct="1">
              <a:buFont typeface="Arial" charset="0"/>
              <a:buNone/>
            </a:pPr>
            <a:endParaRPr kumimoji="0" lang="en-US" altLang="ja-JP" sz="8000" b="1">
              <a:solidFill>
                <a:srgbClr val="C0504D"/>
              </a:solidFill>
            </a:endParaRPr>
          </a:p>
          <a:p>
            <a:pPr algn="r" eaLnBrk="1" hangingPunct="1">
              <a:buFont typeface="Arial" charset="0"/>
              <a:buNone/>
            </a:pPr>
            <a:endParaRPr kumimoji="0" lang="en-US" altLang="ja-JP" sz="8000" b="1">
              <a:solidFill>
                <a:srgbClr val="C0504D"/>
              </a:solidFill>
            </a:endParaRPr>
          </a:p>
          <a:p>
            <a:pPr algn="r" eaLnBrk="1" hangingPunct="1">
              <a:buFont typeface="Arial" charset="0"/>
              <a:buNone/>
            </a:pPr>
            <a:endParaRPr kumimoji="0" lang="ja-JP" altLang="en-US" sz="4400"/>
          </a:p>
        </p:txBody>
      </p:sp>
      <p:sp>
        <p:nvSpPr>
          <p:cNvPr id="99331" name="TextBox 4"/>
          <p:cNvSpPr txBox="1">
            <a:spLocks noChangeArrowheads="1"/>
          </p:cNvSpPr>
          <p:nvPr/>
        </p:nvSpPr>
        <p:spPr bwMode="auto">
          <a:xfrm>
            <a:off x="457200" y="44958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altLang="ja-JP" sz="3200" b="1">
              <a:solidFill>
                <a:srgbClr val="C0504D"/>
              </a:solidFill>
            </a:endParaRPr>
          </a:p>
          <a:p>
            <a:endParaRPr lang="ja-JP" altLang="en-US" sz="1800"/>
          </a:p>
        </p:txBody>
      </p:sp>
      <p:pic>
        <p:nvPicPr>
          <p:cNvPr id="9933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-15875"/>
            <a:ext cx="339248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5018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772400" cy="1052513"/>
          </a:xfrm>
        </p:spPr>
        <p:txBody>
          <a:bodyPr/>
          <a:lstStyle/>
          <a:p>
            <a:pPr eaLnBrk="1" hangingPunct="1"/>
            <a:r>
              <a:rPr kumimoji="0" lang="ja-JP" altLang="en-US" sz="2900" b="1">
                <a:solidFill>
                  <a:srgbClr val="4504FF"/>
                </a:solidFill>
                <a:ea typeface="Osaka" charset="-128"/>
                <a:cs typeface="Osaka" charset="-128"/>
              </a:rPr>
              <a:t/>
            </a:r>
            <a:br>
              <a:rPr kumimoji="0" lang="ja-JP" altLang="en-US" sz="2900" b="1">
                <a:solidFill>
                  <a:srgbClr val="4504FF"/>
                </a:solidFill>
                <a:ea typeface="Osaka" charset="-128"/>
                <a:cs typeface="Osaka" charset="-128"/>
              </a:rPr>
            </a:br>
            <a:endParaRPr kumimoji="0" lang="ja-JP" altLang="en-US" sz="2900">
              <a:ea typeface="Osaka" charset="-128"/>
              <a:cs typeface="Osaka" charset="-128"/>
            </a:endParaRPr>
          </a:p>
        </p:txBody>
      </p:sp>
      <p:sp>
        <p:nvSpPr>
          <p:cNvPr id="101378" name="Rectangle 3"/>
          <p:cNvSpPr>
            <a:spLocks noGrp="1" noChangeArrowheads="1"/>
          </p:cNvSpPr>
          <p:nvPr>
            <p:ph idx="1"/>
          </p:nvPr>
        </p:nvSpPr>
        <p:spPr>
          <a:xfrm>
            <a:off x="5867400" y="4876800"/>
            <a:ext cx="3276600" cy="12954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kumimoji="0" lang="ja-JP" altLang="en-US" sz="7200" b="1" i="1"/>
          </a:p>
        </p:txBody>
      </p:sp>
      <p:pic>
        <p:nvPicPr>
          <p:cNvPr id="10137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4800"/>
            <a:ext cx="12649200" cy="853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Box 6"/>
          <p:cNvSpPr txBox="1">
            <a:spLocks noChangeArrowheads="1"/>
          </p:cNvSpPr>
          <p:nvPr/>
        </p:nvSpPr>
        <p:spPr bwMode="auto">
          <a:xfrm>
            <a:off x="304800" y="0"/>
            <a:ext cx="4975225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9600" b="1">
                <a:solidFill>
                  <a:srgbClr val="800000"/>
                </a:solidFill>
                <a:latin typeface="Calibri" charset="0"/>
              </a:rPr>
              <a:t>The need </a:t>
            </a:r>
            <a:endParaRPr lang="en-US" altLang="ja-JP" sz="9600" b="1">
              <a:solidFill>
                <a:srgbClr val="800000"/>
              </a:solidFill>
              <a:latin typeface="Calibri" charset="0"/>
            </a:endParaRPr>
          </a:p>
          <a:p>
            <a:r>
              <a:rPr lang="ja-JP" altLang="en-US" sz="9600" b="1">
                <a:solidFill>
                  <a:srgbClr val="800000"/>
                </a:solidFill>
                <a:latin typeface="Calibri" charset="0"/>
              </a:rPr>
              <a:t>for </a:t>
            </a:r>
            <a:endParaRPr lang="en-US" altLang="ja-JP" sz="9600" b="1">
              <a:solidFill>
                <a:srgbClr val="800000"/>
              </a:solidFill>
              <a:latin typeface="Calibri" charset="0"/>
            </a:endParaRPr>
          </a:p>
          <a:p>
            <a:r>
              <a:rPr lang="ja-JP" altLang="en-US" sz="11500" b="1">
                <a:solidFill>
                  <a:srgbClr val="800000"/>
                </a:solidFill>
                <a:latin typeface="Calibri" charset="0"/>
              </a:rPr>
              <a:t>speed</a:t>
            </a:r>
          </a:p>
          <a:p>
            <a:endParaRPr lang="ja-JP" altLang="en-US" sz="180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8742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When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2393975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you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49632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read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010989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slowly,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7406104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one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2331456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word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150867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400" dirty="0" smtClean="0"/>
              <a:t>“</a:t>
            </a:r>
            <a:r>
              <a:rPr lang="en-US" sz="5400" i="1" dirty="0" smtClean="0"/>
              <a:t>Students learning to read a second language do not read, and they do not like to read.</a:t>
            </a:r>
            <a:r>
              <a:rPr lang="en-US" sz="4400" i="1" dirty="0" smtClean="0"/>
              <a:t>” </a:t>
            </a:r>
          </a:p>
          <a:p>
            <a:endParaRPr lang="en-US" sz="1600" i="1" dirty="0" smtClean="0"/>
          </a:p>
          <a:p>
            <a:endParaRPr lang="en-US" sz="1600" i="1" dirty="0" smtClean="0"/>
          </a:p>
          <a:p>
            <a:endParaRPr lang="en-US" sz="1600" i="1" dirty="0" smtClean="0"/>
          </a:p>
          <a:p>
            <a:pPr>
              <a:buNone/>
            </a:pPr>
            <a:r>
              <a:rPr lang="en-US" sz="1600" i="1" dirty="0" smtClean="0"/>
              <a:t>				</a:t>
            </a:r>
            <a:r>
              <a:rPr lang="en-US" sz="1600" dirty="0" smtClean="0"/>
              <a:t>(</a:t>
            </a:r>
            <a:r>
              <a:rPr lang="en-US" sz="1600" dirty="0" err="1" smtClean="0"/>
              <a:t>Eskey</a:t>
            </a:r>
            <a:r>
              <a:rPr lang="en-US" sz="1600" dirty="0" smtClean="0"/>
              <a:t>, 1986, cited in Day &amp; </a:t>
            </a:r>
            <a:r>
              <a:rPr lang="en-US" sz="1600" dirty="0" err="1" smtClean="0"/>
              <a:t>Bamford</a:t>
            </a:r>
            <a:r>
              <a:rPr lang="en-US" sz="1600" dirty="0" smtClean="0"/>
              <a:t>, 1998, p. 4).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56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at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5577899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a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8466206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time,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7071279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as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526622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you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616785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are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841702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doing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8781310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now,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98567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it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0555468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is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9224956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5400" dirty="0" smtClean="0"/>
              <a:t>Extensive Reading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35480"/>
            <a:ext cx="8229600" cy="2103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/>
              <a:t>Quickly reading large amounts of self-selected, easy, varied, and interesting material.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 descr="IMG_0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962400"/>
            <a:ext cx="7848600" cy="265942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37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easy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0313222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to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591380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understand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9545595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the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999129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meaning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0759139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of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1025039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each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906192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word,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354522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895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but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292104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it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7497128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Journal Excerpts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51816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“</a:t>
            </a:r>
            <a:r>
              <a:rPr lang="en-US" sz="3200" dirty="0" smtClean="0"/>
              <a:t>I read a lot of books in the class. I could understand almost all, but there were some difficult words and topics. However, I could enjoyed from book’s information. I learned fun of reading, because it was my first time to read in English.”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G_0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447800"/>
            <a:ext cx="2819400" cy="4191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013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is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3688718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very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8381393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difficult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3253638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to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6513004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understand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633898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the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7462229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real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0372955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meaning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4805523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of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9277660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ja-JP" altLang="en-US" sz="7700">
                <a:ea typeface="Osaka" charset="-128"/>
                <a:cs typeface="Osaka" charset="-128"/>
              </a:rPr>
              <a:t>the</a:t>
            </a:r>
            <a:endParaRPr kumimoji="0" lang="ja-JP" altLang="en-US" sz="3600"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510260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2|1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2526</Words>
  <Application>Microsoft Macintosh PowerPoint</Application>
  <PresentationFormat>On-screen Show (4:3)</PresentationFormat>
  <Paragraphs>694</Paragraphs>
  <Slides>140</Slides>
  <Notes>83</Notes>
  <HiddenSlides>0</HiddenSlides>
  <MMClips>1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3" baseType="lpstr">
      <vt:lpstr>Adjacency</vt:lpstr>
      <vt:lpstr>Office Theme</vt:lpstr>
      <vt:lpstr>Document</vt:lpstr>
      <vt:lpstr>Exploring Extensive Reading to Sustain and Renew ELT Reading Instruction</vt:lpstr>
      <vt:lpstr>Extensive  Reading  </vt:lpstr>
      <vt:lpstr>Slide 3</vt:lpstr>
      <vt:lpstr>Overview</vt:lpstr>
      <vt:lpstr>Overview</vt:lpstr>
      <vt:lpstr>Overview</vt:lpstr>
      <vt:lpstr>The basic problem</vt:lpstr>
      <vt:lpstr>Extensive Reading Definition</vt:lpstr>
      <vt:lpstr>Journal Excerpts</vt:lpstr>
      <vt:lpstr>Why is ER not common in North American  ESL programs?</vt:lpstr>
      <vt:lpstr>Rationale for Extensive Reading</vt:lpstr>
      <vt:lpstr>Characteristics of an Extensive Reading Program  </vt:lpstr>
      <vt:lpstr>Slide 13</vt:lpstr>
      <vt:lpstr>Day (2011)</vt:lpstr>
      <vt:lpstr>Intensive vs. Extensive Reading</vt:lpstr>
      <vt:lpstr>IEP Extensive Reading Program</vt:lpstr>
      <vt:lpstr>Sample Schedule</vt:lpstr>
      <vt:lpstr>Sample Schedule</vt:lpstr>
      <vt:lpstr>Sample Schedule</vt:lpstr>
      <vt:lpstr>Journal Excerpts</vt:lpstr>
      <vt:lpstr>Extensive Reading in Secondary  ELL Classes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How long?</vt:lpstr>
      <vt:lpstr>Slide 48</vt:lpstr>
      <vt:lpstr>Slide 49</vt:lpstr>
      <vt:lpstr>Slide 50</vt:lpstr>
      <vt:lpstr>Multiple Choice</vt:lpstr>
      <vt:lpstr>Slide 52</vt:lpstr>
      <vt:lpstr>Slide 53</vt:lpstr>
      <vt:lpstr>Slide 54</vt:lpstr>
      <vt:lpstr>Slide 55</vt:lpstr>
      <vt:lpstr>Slide 56</vt:lpstr>
      <vt:lpstr>Slide 57</vt:lpstr>
      <vt:lpstr>            </vt:lpstr>
      <vt:lpstr>Slide 59</vt:lpstr>
      <vt:lpstr>Slide 60</vt:lpstr>
      <vt:lpstr>Easy</vt:lpstr>
      <vt:lpstr>Easy</vt:lpstr>
      <vt:lpstr> </vt:lpstr>
      <vt:lpstr>When</vt:lpstr>
      <vt:lpstr>you</vt:lpstr>
      <vt:lpstr>read</vt:lpstr>
      <vt:lpstr>slowly,</vt:lpstr>
      <vt:lpstr>one</vt:lpstr>
      <vt:lpstr>word</vt:lpstr>
      <vt:lpstr>at</vt:lpstr>
      <vt:lpstr>a</vt:lpstr>
      <vt:lpstr>time,</vt:lpstr>
      <vt:lpstr>as</vt:lpstr>
      <vt:lpstr>you</vt:lpstr>
      <vt:lpstr>are</vt:lpstr>
      <vt:lpstr>doing</vt:lpstr>
      <vt:lpstr>now,</vt:lpstr>
      <vt:lpstr>it</vt:lpstr>
      <vt:lpstr>is</vt:lpstr>
      <vt:lpstr>easy</vt:lpstr>
      <vt:lpstr>to</vt:lpstr>
      <vt:lpstr>understand</vt:lpstr>
      <vt:lpstr>the</vt:lpstr>
      <vt:lpstr>meaning</vt:lpstr>
      <vt:lpstr>of</vt:lpstr>
      <vt:lpstr>each</vt:lpstr>
      <vt:lpstr>word,</vt:lpstr>
      <vt:lpstr>but</vt:lpstr>
      <vt:lpstr>it</vt:lpstr>
      <vt:lpstr>is</vt:lpstr>
      <vt:lpstr>very</vt:lpstr>
      <vt:lpstr>difficult</vt:lpstr>
      <vt:lpstr>to</vt:lpstr>
      <vt:lpstr>understand</vt:lpstr>
      <vt:lpstr>the</vt:lpstr>
      <vt:lpstr>real</vt:lpstr>
      <vt:lpstr>meaning</vt:lpstr>
      <vt:lpstr>of</vt:lpstr>
      <vt:lpstr>the</vt:lpstr>
      <vt:lpstr>text.</vt:lpstr>
      <vt:lpstr>Slide 101</vt:lpstr>
      <vt:lpstr>Slide 102</vt:lpstr>
      <vt:lpstr>Slide 103</vt:lpstr>
      <vt:lpstr> </vt:lpstr>
      <vt:lpstr> 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Mreader.org</vt:lpstr>
      <vt:lpstr>Slide 125</vt:lpstr>
      <vt:lpstr>Study Hours Required for Advancement</vt:lpstr>
      <vt:lpstr>Slide 127</vt:lpstr>
      <vt:lpstr>Mreader Features</vt:lpstr>
      <vt:lpstr>Slide 129</vt:lpstr>
      <vt:lpstr>Multiple Choice</vt:lpstr>
      <vt:lpstr>Who said….?</vt:lpstr>
      <vt:lpstr>True / False</vt:lpstr>
      <vt:lpstr>Ordering</vt:lpstr>
      <vt:lpstr>Post-Quiz Questions (1)</vt:lpstr>
      <vt:lpstr>Post-Quiz Questions (2)</vt:lpstr>
      <vt:lpstr>Reading Improvement by class level (using MoodleReader in 2009)</vt:lpstr>
      <vt:lpstr>Slide 137</vt:lpstr>
      <vt:lpstr>Part two</vt:lpstr>
      <vt:lpstr>Slide 139</vt:lpstr>
      <vt:lpstr>Slide 140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Extensive Reading to Sustain and Renew ELT Reading Instruction</dc:title>
  <dc:creator>Doreen Ewert</dc:creator>
  <cp:lastModifiedBy>Marc Helgesen</cp:lastModifiedBy>
  <cp:revision>20</cp:revision>
  <dcterms:created xsi:type="dcterms:W3CDTF">2014-03-21T04:12:46Z</dcterms:created>
  <dcterms:modified xsi:type="dcterms:W3CDTF">2014-03-21T04:23:24Z</dcterms:modified>
</cp:coreProperties>
</file>