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ov" ContentType="video/unknown"/>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5"/>
  </p:notesMasterIdLst>
  <p:sldIdLst>
    <p:sldId id="466" r:id="rId2"/>
    <p:sldId id="583" r:id="rId3"/>
    <p:sldId id="553" r:id="rId4"/>
    <p:sldId id="498" r:id="rId5"/>
    <p:sldId id="568" r:id="rId6"/>
    <p:sldId id="362" r:id="rId7"/>
    <p:sldId id="491" r:id="rId8"/>
    <p:sldId id="571" r:id="rId9"/>
    <p:sldId id="572" r:id="rId10"/>
    <p:sldId id="570" r:id="rId11"/>
    <p:sldId id="478" r:id="rId12"/>
    <p:sldId id="439" r:id="rId13"/>
    <p:sldId id="581" r:id="rId14"/>
    <p:sldId id="393" r:id="rId15"/>
    <p:sldId id="443" r:id="rId16"/>
    <p:sldId id="500" r:id="rId17"/>
    <p:sldId id="394" r:id="rId18"/>
    <p:sldId id="318" r:id="rId19"/>
    <p:sldId id="406" r:id="rId20"/>
    <p:sldId id="492" r:id="rId21"/>
    <p:sldId id="501" r:id="rId22"/>
    <p:sldId id="502" r:id="rId23"/>
    <p:sldId id="597" r:id="rId24"/>
    <p:sldId id="565" r:id="rId25"/>
    <p:sldId id="557" r:id="rId26"/>
    <p:sldId id="558" r:id="rId27"/>
    <p:sldId id="437" r:id="rId28"/>
    <p:sldId id="438" r:id="rId29"/>
    <p:sldId id="405" r:id="rId30"/>
    <p:sldId id="415" r:id="rId31"/>
    <p:sldId id="338" r:id="rId32"/>
    <p:sldId id="474" r:id="rId33"/>
    <p:sldId id="384" r:id="rId34"/>
    <p:sldId id="504" r:id="rId35"/>
    <p:sldId id="505" r:id="rId36"/>
    <p:sldId id="506" r:id="rId37"/>
    <p:sldId id="507" r:id="rId38"/>
    <p:sldId id="508" r:id="rId39"/>
    <p:sldId id="509" r:id="rId40"/>
    <p:sldId id="598" r:id="rId41"/>
    <p:sldId id="564" r:id="rId42"/>
    <p:sldId id="503" r:id="rId43"/>
    <p:sldId id="512" r:id="rId44"/>
    <p:sldId id="513" r:id="rId45"/>
    <p:sldId id="514" r:id="rId46"/>
    <p:sldId id="515" r:id="rId47"/>
    <p:sldId id="516" r:id="rId48"/>
    <p:sldId id="517" r:id="rId49"/>
    <p:sldId id="518" r:id="rId50"/>
    <p:sldId id="519" r:id="rId51"/>
    <p:sldId id="520" r:id="rId52"/>
    <p:sldId id="521" r:id="rId53"/>
    <p:sldId id="522" r:id="rId54"/>
    <p:sldId id="523" r:id="rId55"/>
    <p:sldId id="524" r:id="rId56"/>
    <p:sldId id="543" r:id="rId57"/>
    <p:sldId id="526" r:id="rId58"/>
    <p:sldId id="456" r:id="rId59"/>
    <p:sldId id="407" r:id="rId60"/>
    <p:sldId id="408" r:id="rId61"/>
    <p:sldId id="495" r:id="rId62"/>
    <p:sldId id="596" r:id="rId63"/>
    <p:sldId id="562" r:id="rId64"/>
    <p:sldId id="563" r:id="rId65"/>
    <p:sldId id="440" r:id="rId66"/>
    <p:sldId id="444" r:id="rId67"/>
    <p:sldId id="499" r:id="rId68"/>
    <p:sldId id="573" r:id="rId69"/>
    <p:sldId id="575" r:id="rId70"/>
    <p:sldId id="316" r:id="rId71"/>
    <p:sldId id="396" r:id="rId72"/>
    <p:sldId id="413" r:id="rId73"/>
    <p:sldId id="414" r:id="rId74"/>
    <p:sldId id="480" r:id="rId75"/>
    <p:sldId id="483" r:id="rId76"/>
    <p:sldId id="481" r:id="rId77"/>
    <p:sldId id="482" r:id="rId78"/>
    <p:sldId id="554" r:id="rId79"/>
    <p:sldId id="555" r:id="rId80"/>
    <p:sldId id="527" r:id="rId81"/>
    <p:sldId id="528" r:id="rId82"/>
    <p:sldId id="529" r:id="rId83"/>
    <p:sldId id="530" r:id="rId84"/>
    <p:sldId id="531" r:id="rId85"/>
    <p:sldId id="532" r:id="rId86"/>
    <p:sldId id="541" r:id="rId87"/>
    <p:sldId id="425" r:id="rId88"/>
    <p:sldId id="533" r:id="rId89"/>
    <p:sldId id="534" r:id="rId90"/>
    <p:sldId id="535" r:id="rId91"/>
    <p:sldId id="536" r:id="rId92"/>
    <p:sldId id="582" r:id="rId93"/>
    <p:sldId id="538" r:id="rId94"/>
    <p:sldId id="542" r:id="rId95"/>
    <p:sldId id="387" r:id="rId96"/>
    <p:sldId id="569" r:id="rId97"/>
    <p:sldId id="599" r:id="rId98"/>
    <p:sldId id="600" r:id="rId99"/>
    <p:sldId id="601" r:id="rId100"/>
    <p:sldId id="602" r:id="rId101"/>
    <p:sldId id="603" r:id="rId102"/>
    <p:sldId id="604" r:id="rId103"/>
    <p:sldId id="594" r:id="rId104"/>
    <p:sldId id="549" r:id="rId105"/>
    <p:sldId id="550" r:id="rId106"/>
    <p:sldId id="551" r:id="rId107"/>
    <p:sldId id="552" r:id="rId108"/>
    <p:sldId id="421" r:id="rId109"/>
    <p:sldId id="476" r:id="rId110"/>
    <p:sldId id="458" r:id="rId111"/>
    <p:sldId id="426" r:id="rId112"/>
    <p:sldId id="584" r:id="rId113"/>
    <p:sldId id="605" r:id="rId114"/>
  </p:sldIdLst>
  <p:sldSz cx="9144000" cy="6858000" type="screen4x3"/>
  <p:notesSz cx="6858000" cy="9144000"/>
  <p:defaultTextStyle>
    <a:defPPr>
      <a:defRPr lang="en-US"/>
    </a:defPPr>
    <a:lvl1pPr algn="l" rtl="0" eaLnBrk="0" fontAlgn="base" hangingPunct="0">
      <a:spcBef>
        <a:spcPct val="0"/>
      </a:spcBef>
      <a:spcAft>
        <a:spcPct val="0"/>
      </a:spcAft>
      <a:defRPr sz="9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9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9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9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900" kern="1200">
        <a:solidFill>
          <a:schemeClr val="tx1"/>
        </a:solidFill>
        <a:latin typeface="Arial" charset="0"/>
        <a:ea typeface="ＭＳ Ｐゴシック" charset="0"/>
        <a:cs typeface="ＭＳ Ｐゴシック" charset="0"/>
      </a:defRPr>
    </a:lvl5pPr>
    <a:lvl6pPr marL="2286000" algn="l" defTabSz="457200" rtl="0" eaLnBrk="1" latinLnBrk="0" hangingPunct="1">
      <a:defRPr sz="900" kern="1200">
        <a:solidFill>
          <a:schemeClr val="tx1"/>
        </a:solidFill>
        <a:latin typeface="Arial" charset="0"/>
        <a:ea typeface="ＭＳ Ｐゴシック" charset="0"/>
        <a:cs typeface="ＭＳ Ｐゴシック" charset="0"/>
      </a:defRPr>
    </a:lvl6pPr>
    <a:lvl7pPr marL="2743200" algn="l" defTabSz="457200" rtl="0" eaLnBrk="1" latinLnBrk="0" hangingPunct="1">
      <a:defRPr sz="900" kern="1200">
        <a:solidFill>
          <a:schemeClr val="tx1"/>
        </a:solidFill>
        <a:latin typeface="Arial" charset="0"/>
        <a:ea typeface="ＭＳ Ｐゴシック" charset="0"/>
        <a:cs typeface="ＭＳ Ｐゴシック" charset="0"/>
      </a:defRPr>
    </a:lvl7pPr>
    <a:lvl8pPr marL="3200400" algn="l" defTabSz="457200" rtl="0" eaLnBrk="1" latinLnBrk="0" hangingPunct="1">
      <a:defRPr sz="900" kern="1200">
        <a:solidFill>
          <a:schemeClr val="tx1"/>
        </a:solidFill>
        <a:latin typeface="Arial" charset="0"/>
        <a:ea typeface="ＭＳ Ｐゴシック" charset="0"/>
        <a:cs typeface="ＭＳ Ｐゴシック" charset="0"/>
      </a:defRPr>
    </a:lvl8pPr>
    <a:lvl9pPr marL="3657600" algn="l" defTabSz="457200" rtl="0" eaLnBrk="1" latinLnBrk="0" hangingPunct="1">
      <a:defRPr sz="9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8C2A0"/>
    <a:srgbClr val="FDD4AF"/>
    <a:srgbClr val="48ADFE"/>
    <a:srgbClr val="1F9EFE"/>
    <a:srgbClr val="1E8DE2"/>
    <a:srgbClr val="A8EEFE"/>
    <a:srgbClr val="96EAFE"/>
    <a:srgbClr val="7C59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0" d="100"/>
          <a:sy n="70" d="100"/>
        </p:scale>
        <p:origin x="-1192" y="-4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28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notesMaster" Target="notesMasters/notesMaster1.xml"/><Relationship Id="rId116" Type="http://schemas.openxmlformats.org/officeDocument/2006/relationships/printerSettings" Target="printerSettings/printerSettings1.bin"/><Relationship Id="rId117" Type="http://schemas.openxmlformats.org/officeDocument/2006/relationships/presProps" Target="presProps.xml"/><Relationship Id="rId118" Type="http://schemas.openxmlformats.org/officeDocument/2006/relationships/viewProps" Target="viewProps.xml"/><Relationship Id="rId119" Type="http://schemas.openxmlformats.org/officeDocument/2006/relationships/theme" Target="theme/theme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6783EEBC-8A16-5649-AC8B-5925173C320B}" type="datetime1">
              <a:rPr lang="en-US"/>
              <a:pPr>
                <a:defRPr/>
              </a:pPr>
              <a:t>4/30/18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943683DC-1BFF-FB4B-B8B4-4EE4F41C5054}" type="slidenum">
              <a:rPr lang="en-US"/>
              <a:pPr>
                <a:defRPr/>
              </a:pPr>
              <a:t>‹#›</a:t>
            </a:fld>
            <a:endParaRPr lang="en-US" dirty="0"/>
          </a:p>
        </p:txBody>
      </p:sp>
    </p:spTree>
    <p:extLst>
      <p:ext uri="{BB962C8B-B14F-4D97-AF65-F5344CB8AC3E}">
        <p14:creationId xmlns:p14="http://schemas.microsoft.com/office/powerpoint/2010/main" val="3478992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2 contrast ideas:</a:t>
            </a:r>
          </a:p>
          <a:p>
            <a:r>
              <a:rPr lang="en-US" dirty="0">
                <a:latin typeface="Calibri" charset="0"/>
                <a:ea typeface="ＭＳ Ｐゴシック" charset="0"/>
                <a:cs typeface="ＭＳ Ｐゴシック" charset="0"/>
              </a:rPr>
              <a:t>Stand 4-5 meters away from computer. Can you read it (contrast plus font)</a:t>
            </a:r>
          </a:p>
          <a:p>
            <a:r>
              <a:rPr lang="en-US" dirty="0">
                <a:latin typeface="Calibri" charset="0"/>
                <a:ea typeface="ＭＳ Ｐゴシック" charset="0"/>
                <a:cs typeface="ＭＳ Ｐゴシック" charset="0"/>
              </a:rPr>
              <a:t>Print out and photocopy in black and white)</a:t>
            </a: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fld id="{0F25B425-BBC9-2540-A083-D18D46C4D599}" type="slidenum">
              <a:rPr lang="en-US" sz="1200">
                <a:latin typeface="Calibri" charset="0"/>
              </a:rPr>
              <a:pPr eaLnBrk="1" hangingPunct="1"/>
              <a:t>3</a:t>
            </a:fld>
            <a:endParaRPr lang="en-US" sz="1200" dirty="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Calibri" charset="0"/>
                <a:ea typeface="ＭＳ Ｐゴシック" charset="0"/>
                <a:cs typeface="ＭＳ Ｐゴシック" charset="0"/>
              </a:rPr>
              <a:t>Our students busy – class 1-2-3 times a week .</a:t>
            </a:r>
          </a:p>
          <a:p>
            <a:pPr eaLnBrk="1" hangingPunct="1"/>
            <a:r>
              <a:rPr lang="en-US" dirty="0">
                <a:latin typeface="Calibri" charset="0"/>
                <a:ea typeface="ＭＳ Ｐゴシック" charset="0"/>
                <a:cs typeface="ＭＳ Ｐゴシック" charset="0"/>
              </a:rPr>
              <a:t>They are thinking about other classes, part-time jobs, </a:t>
            </a:r>
          </a:p>
          <a:p>
            <a:pPr eaLnBrk="1" hangingPunct="1"/>
            <a:r>
              <a:rPr lang="en-US" dirty="0">
                <a:latin typeface="Calibri" charset="0"/>
                <a:ea typeface="ＭＳ Ｐゴシック" charset="0"/>
                <a:cs typeface="ＭＳ Ｐゴシック" charset="0"/>
              </a:rPr>
              <a:t>Boyfriends/girlfriends. LIFE, </a:t>
            </a:r>
          </a:p>
          <a:p>
            <a:pPr eaLnBrk="1" hangingPunct="1"/>
            <a:r>
              <a:rPr lang="en-US" dirty="0">
                <a:latin typeface="Calibri" charset="0"/>
                <a:ea typeface="ＭＳ Ｐゴシック" charset="0"/>
                <a:cs typeface="ＭＳ Ｐゴシック" charset="0"/>
              </a:rPr>
              <a:t>These get Ss involved</a:t>
            </a: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B511ABD2-94D9-9B42-A76D-3040A24D84A1}" type="slidenum">
              <a:rPr lang="en-US" sz="1200"/>
              <a:pPr/>
              <a:t>17</a:t>
            </a:fld>
            <a:endParaRPr 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Calibri" charset="0"/>
                <a:ea typeface="ＭＳ Ｐゴシック" charset="0"/>
                <a:cs typeface="ＭＳ Ｐゴシック" charset="0"/>
              </a:rPr>
              <a:t>Come in 1-2-3 times a week. Other stuff in their lives. Other classes, part-time jobs, boyfriends/girlfriends. </a:t>
            </a:r>
          </a:p>
          <a:p>
            <a:pPr eaLnBrk="1" hangingPunct="1"/>
            <a:endParaRPr lang="en-US" dirty="0">
              <a:latin typeface="Calibri" charset="0"/>
              <a:ea typeface="ＭＳ Ｐゴシック" charset="0"/>
              <a:cs typeface="ＭＳ Ｐゴシック" charset="0"/>
            </a:endParaRPr>
          </a:p>
          <a:p>
            <a:pPr eaLnBrk="1" hangingPunct="1"/>
            <a:r>
              <a:rPr lang="en-US" dirty="0">
                <a:latin typeface="Calibri" charset="0"/>
                <a:ea typeface="ＭＳ Ｐゴシック" charset="0"/>
                <a:cs typeface="ＭＳ Ｐゴシック" charset="0"/>
              </a:rPr>
              <a:t>SCHEMA Activation</a:t>
            </a: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2DFA186E-1CA6-E543-A869-6494D1809BF7}" type="slidenum">
              <a:rPr lang="en-US" sz="1200"/>
              <a:pPr/>
              <a:t>18</a:t>
            </a:fld>
            <a:endParaRPr 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Calibri" charset="0"/>
                <a:ea typeface="ＭＳ Ｐゴシック" charset="0"/>
                <a:cs typeface="ＭＳ Ｐゴシック" charset="0"/>
              </a:rPr>
              <a:t>Maybe deepest learning – there</a:t>
            </a:r>
            <a:r>
              <a:rPr lang="ja-JP" altLang="en-US">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s a reason you never forget how to ride a bicycle. </a:t>
            </a:r>
          </a:p>
          <a:p>
            <a:pPr eaLnBrk="1" hangingPunct="1"/>
            <a:r>
              <a:rPr lang="en-US" dirty="0">
                <a:latin typeface="Calibri" charset="0"/>
                <a:ea typeface="ＭＳ Ｐゴシック" charset="0"/>
                <a:cs typeface="ＭＳ Ｐゴシック" charset="0"/>
              </a:rPr>
              <a:t>TPR. </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B562B67A-EB1A-D845-8716-61F823371404}" type="slidenum">
              <a:rPr lang="en-US" sz="1200"/>
              <a:pPr/>
              <a:t>19</a:t>
            </a:fld>
            <a:endParaRPr 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Second brain:  separate nervous system.  So complex, like a 2</a:t>
            </a:r>
            <a:r>
              <a:rPr lang="en-US" baseline="30000" dirty="0">
                <a:latin typeface="Calibri" charset="0"/>
                <a:ea typeface="ＭＳ Ｐゴシック" charset="0"/>
                <a:cs typeface="ＭＳ Ｐゴシック" charset="0"/>
              </a:rPr>
              <a:t>nd</a:t>
            </a:r>
            <a:r>
              <a:rPr lang="en-US" dirty="0">
                <a:latin typeface="Calibri" charset="0"/>
                <a:ea typeface="ＭＳ Ｐゴシック" charset="0"/>
                <a:cs typeface="ＭＳ Ｐゴシック" charset="0"/>
              </a:rPr>
              <a:t> brain. </a:t>
            </a:r>
          </a:p>
          <a:p>
            <a:endParaRPr lang="en-US" dirty="0">
              <a:latin typeface="Calibri" charset="0"/>
              <a:ea typeface="ＭＳ Ｐゴシック" charset="0"/>
              <a:cs typeface="ＭＳ Ｐゴシック"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EA9A40E0-A632-324F-BA7D-661D8F0D32A7}" type="slidenum">
              <a:rPr lang="en-US" sz="1200"/>
              <a:pPr/>
              <a:t>21</a:t>
            </a:fld>
            <a:endParaRPr 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Second brain:  separate nervous system.  So complex, like a 2</a:t>
            </a:r>
            <a:r>
              <a:rPr lang="en-US" baseline="30000" dirty="0">
                <a:latin typeface="Calibri" charset="0"/>
                <a:ea typeface="ＭＳ Ｐゴシック" charset="0"/>
                <a:cs typeface="ＭＳ Ｐゴシック" charset="0"/>
              </a:rPr>
              <a:t>nd</a:t>
            </a:r>
            <a:r>
              <a:rPr lang="en-US" dirty="0">
                <a:latin typeface="Calibri" charset="0"/>
                <a:ea typeface="ＭＳ Ｐゴシック" charset="0"/>
                <a:cs typeface="ＭＳ Ｐゴシック" charset="0"/>
              </a:rPr>
              <a:t> brain. </a:t>
            </a:r>
          </a:p>
          <a:p>
            <a:endParaRPr lang="en-US" dirty="0">
              <a:latin typeface="Calibri" charset="0"/>
              <a:ea typeface="ＭＳ Ｐゴシック" charset="0"/>
              <a:cs typeface="ＭＳ Ｐゴシック"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AA14798D-9459-5947-AB98-436CB0D28AFF}" type="slidenum">
              <a:rPr lang="en-US" sz="1200"/>
              <a:pPr/>
              <a:t>22</a:t>
            </a:fld>
            <a:endParaRPr lang="en-US"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http://neurosciencestuff.tumblr.com/post/38271759345/gut-instincts-the-secrets-of-your-second-</a:t>
            </a:r>
            <a:r>
              <a:rPr lang="en-US" dirty="0" smtClean="0">
                <a:latin typeface="Calibri" charset="0"/>
                <a:ea typeface="ＭＳ Ｐゴシック" charset="0"/>
                <a:cs typeface="ＭＳ Ｐゴシック" charset="0"/>
              </a:rPr>
              <a:t>brain</a:t>
            </a:r>
          </a:p>
          <a:p>
            <a:r>
              <a:rPr lang="en-US" dirty="0" smtClean="0">
                <a:latin typeface="Calibri" charset="0"/>
                <a:ea typeface="ＭＳ Ｐゴシック" charset="0"/>
                <a:cs typeface="ＭＳ Ｐゴシック" charset="0"/>
              </a:rPr>
              <a:t> (8byaku 5-ju </a:t>
            </a:r>
            <a:r>
              <a:rPr lang="en-US" dirty="0" err="1" smtClean="0">
                <a:latin typeface="Calibri" charset="0"/>
                <a:ea typeface="ＭＳ Ｐゴシック" charset="0"/>
                <a:cs typeface="ＭＳ Ｐゴシック" charset="0"/>
              </a:rPr>
              <a:t>oku</a:t>
            </a:r>
            <a:r>
              <a:rPr lang="en-US" dirty="0" smtClean="0">
                <a:latin typeface="Calibri" charset="0"/>
                <a:ea typeface="ＭＳ Ｐゴシック" charset="0"/>
                <a:cs typeface="ＭＳ Ｐゴシック" charset="0"/>
              </a:rPr>
              <a:t>.       Body, 5 </a:t>
            </a:r>
            <a:r>
              <a:rPr lang="en-US" dirty="0" err="1" smtClean="0">
                <a:latin typeface="Calibri" charset="0"/>
                <a:ea typeface="ＭＳ Ｐゴシック" charset="0"/>
                <a:cs typeface="ＭＳ Ｐゴシック" charset="0"/>
              </a:rPr>
              <a:t>oku</a:t>
            </a:r>
            <a:endParaRPr lang="en-US" dirty="0">
              <a:latin typeface="Calibri" charset="0"/>
              <a:ea typeface="ＭＳ Ｐゴシック" charset="0"/>
              <a:cs typeface="ＭＳ Ｐゴシック"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F3BCAA54-E311-6B40-907D-7314617B022C}" type="slidenum">
              <a:rPr lang="en-US" sz="1200"/>
              <a:pPr/>
              <a:t>23</a:t>
            </a:fld>
            <a:endParaRPr lang="en-US"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D6DD9786-4BB9-E941-8AAD-11808821A2E1}" type="slidenum">
              <a:rPr lang="en-US" altLang="ja-JP" sz="1200"/>
              <a:pPr/>
              <a:t>24</a:t>
            </a:fld>
            <a:endParaRPr lang="en-US" altLang="ja-JP" sz="1200" dirty="0"/>
          </a:p>
        </p:txBody>
      </p:sp>
      <p:sp>
        <p:nvSpPr>
          <p:cNvPr id="3277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altLang="ja-JP" dirty="0">
                <a:latin typeface="Calibri" charset="0"/>
                <a:ea typeface="ＭＳ Ｐゴシック" charset="0"/>
                <a:cs typeface="ＭＳ Ｐゴシック" charset="0"/>
              </a:rP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8FB5DCAB-23CF-9347-8408-FA095952F0FB}" type="slidenum">
              <a:rPr lang="en-US" altLang="ja-JP" sz="1200"/>
              <a:pPr/>
              <a:t>25</a:t>
            </a:fld>
            <a:endParaRPr lang="en-US" altLang="ja-JP" sz="1200" dirty="0"/>
          </a:p>
        </p:txBody>
      </p:sp>
      <p:sp>
        <p:nvSpPr>
          <p:cNvPr id="3481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altLang="ja-JP" dirty="0">
                <a:latin typeface="Calibri" charset="0"/>
                <a:ea typeface="ＭＳ Ｐゴシック" charset="0"/>
                <a:cs typeface="ＭＳ Ｐゴシック" charset="0"/>
              </a:rPr>
              <a:t>Ten after ten</a:t>
            </a:r>
          </a:p>
          <a:p>
            <a:pPr eaLnBrk="1" hangingPunct="1">
              <a:spcBef>
                <a:spcPct val="0"/>
              </a:spcBef>
            </a:pPr>
            <a:r>
              <a:rPr lang="en-US" altLang="ja-JP" dirty="0">
                <a:latin typeface="Calibri" charset="0"/>
                <a:ea typeface="ＭＳ Ｐゴシック" charset="0"/>
                <a:cs typeface="ＭＳ Ｐゴシック" charset="0"/>
              </a:rPr>
              <a:t>9:00</a:t>
            </a:r>
          </a:p>
          <a:p>
            <a:pPr eaLnBrk="1" hangingPunct="1">
              <a:spcBef>
                <a:spcPct val="0"/>
              </a:spcBef>
            </a:pPr>
            <a:r>
              <a:rPr lang="en-US" altLang="ja-JP" dirty="0">
                <a:latin typeface="Calibri" charset="0"/>
                <a:ea typeface="ＭＳ Ｐゴシック" charset="0"/>
                <a:cs typeface="ＭＳ Ｐゴシック" charset="0"/>
              </a:rPr>
              <a:t>7:45.    I encourage Ss to use </a:t>
            </a:r>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a quarter to</a:t>
            </a:r>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 a quarter after, etc. </a:t>
            </a:r>
          </a:p>
          <a:p>
            <a:pPr eaLnBrk="1" hangingPunct="1">
              <a:spcBef>
                <a:spcPct val="0"/>
              </a:spcBef>
            </a:pPr>
            <a:r>
              <a:rPr lang="en-US" altLang="ja-JP" dirty="0">
                <a:latin typeface="Calibri" charset="0"/>
                <a:ea typeface="ＭＳ Ｐゴシック" charset="0"/>
                <a:cs typeface="ＭＳ Ｐゴシック" charset="0"/>
              </a:rPr>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A80FE105-8BF4-BB44-AE2A-F81E478C8E80}" type="slidenum">
              <a:rPr lang="en-US" sz="1200"/>
              <a:pPr/>
              <a:t>26</a:t>
            </a:fld>
            <a:endParaRPr lang="en-US" sz="1200" dirty="0"/>
          </a:p>
        </p:txBody>
      </p:sp>
      <p:sp>
        <p:nvSpPr>
          <p:cNvPr id="368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eaLnBrk="1" hangingPunct="1"/>
            <a:fld id="{6D33BDF0-3C9F-4848-9CE0-A667099D62DC}" type="slidenum">
              <a:rPr lang="en-US" sz="1200">
                <a:latin typeface="Palatino" charset="0"/>
              </a:rPr>
              <a:pPr algn="r" eaLnBrk="1" hangingPunct="1"/>
              <a:t>26</a:t>
            </a:fld>
            <a:endParaRPr lang="en-US" sz="1200" dirty="0">
              <a:latin typeface="Palatino" charset="0"/>
            </a:endParaRPr>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none"/>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Goong-meen cheh-joe   People</a:t>
            </a:r>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s calisthenics</a:t>
            </a:r>
            <a:endParaRPr lang="en-US" dirty="0">
              <a:latin typeface="Calibri" charset="0"/>
              <a:ea typeface="ＭＳ Ｐゴシック" charset="0"/>
              <a:cs typeface="ＭＳ Ｐゴシック"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6094D111-3203-A64C-9312-3E6705FDCDB0}" type="slidenum">
              <a:rPr lang="en-US" sz="1200"/>
              <a:pPr/>
              <a:t>31</a:t>
            </a:fld>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2 contrast ideas:</a:t>
            </a:r>
          </a:p>
          <a:p>
            <a:r>
              <a:rPr lang="en-US" dirty="0">
                <a:latin typeface="Calibri" charset="0"/>
                <a:ea typeface="ＭＳ Ｐゴシック" charset="0"/>
                <a:cs typeface="ＭＳ Ｐゴシック" charset="0"/>
              </a:rPr>
              <a:t>Stand 4-5 meters away from computer. Can you read it (contrast plus font)</a:t>
            </a:r>
          </a:p>
          <a:p>
            <a:r>
              <a:rPr lang="en-US" dirty="0">
                <a:latin typeface="Calibri" charset="0"/>
                <a:ea typeface="ＭＳ Ｐゴシック" charset="0"/>
                <a:cs typeface="ＭＳ Ｐゴシック" charset="0"/>
              </a:rPr>
              <a:t>Print out and photocopy in black and white)</a:t>
            </a: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fld id="{178475CF-5050-4143-8F26-D3DD9D5B542C}" type="slidenum">
              <a:rPr lang="en-US" sz="1200">
                <a:latin typeface="Calibri" charset="0"/>
              </a:rPr>
              <a:pPr eaLnBrk="1" hangingPunct="1"/>
              <a:t>4</a:t>
            </a:fld>
            <a:endParaRPr lang="en-US" sz="1200" dirty="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Goong-meen cheh-joe   people</a:t>
            </a:r>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s </a:t>
            </a:r>
            <a:r>
              <a:rPr lang="en-US" altLang="ja-JP" dirty="0" smtClean="0">
                <a:latin typeface="Calibri" charset="0"/>
                <a:ea typeface="ＭＳ Ｐゴシック" charset="0"/>
                <a:cs typeface="ＭＳ Ｐゴシック" charset="0"/>
              </a:rPr>
              <a:t>calisthenics.</a:t>
            </a:r>
            <a:endParaRPr lang="en-US" altLang="ja-JP"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Sometimes, (I</a:t>
            </a:r>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ve seen this especially in group cultures), they come up with interesting ways to get people moving together. </a:t>
            </a:r>
            <a:endParaRPr lang="en-US" dirty="0">
              <a:latin typeface="Calibri" charset="0"/>
              <a:ea typeface="ＭＳ Ｐゴシック" charset="0"/>
              <a:cs typeface="ＭＳ Ｐゴシック" charset="0"/>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4A65461B-604E-D242-8988-D7709BCE637F}" type="slidenum">
              <a:rPr lang="en-US" sz="1200"/>
              <a:pPr/>
              <a:t>32</a:t>
            </a:fld>
            <a:endParaRPr lang="en-US" sz="12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Char char="-"/>
            </a:pPr>
            <a:r>
              <a:rPr lang="en-US" dirty="0">
                <a:latin typeface="Arial" charset="0"/>
                <a:ea typeface="ＭＳ Ｐゴシック" charset="0"/>
                <a:cs typeface="ＭＳ Ｐゴシック" charset="0"/>
              </a:rPr>
              <a:t>Height						Nonverbal communication is Communication</a:t>
            </a:r>
          </a:p>
          <a:p>
            <a:pPr eaLnBrk="1" hangingPunct="1">
              <a:spcBef>
                <a:spcPct val="0"/>
              </a:spcBef>
              <a:buFontTx/>
              <a:buChar char="-"/>
            </a:pPr>
            <a:r>
              <a:rPr lang="en-US" dirty="0">
                <a:latin typeface="Arial" charset="0"/>
                <a:ea typeface="ＭＳ Ｐゴシック" charset="0"/>
                <a:cs typeface="ＭＳ Ｐゴシック" charset="0"/>
              </a:rPr>
              <a:t>- birthday (Jan – December)			- need to speak to check</a:t>
            </a:r>
          </a:p>
          <a:p>
            <a:pPr eaLnBrk="1" hangingPunct="1">
              <a:spcBef>
                <a:spcPct val="0"/>
              </a:spcBef>
              <a:buFontTx/>
              <a:buChar char="-"/>
            </a:pPr>
            <a:r>
              <a:rPr lang="en-US" dirty="0">
                <a:latin typeface="Arial" charset="0"/>
                <a:ea typeface="ＭＳ Ｐゴシック" charset="0"/>
                <a:cs typeface="ＭＳ Ｐゴシック" charset="0"/>
              </a:rPr>
              <a:t>- time you got up today. (drop if no time)</a:t>
            </a:r>
          </a:p>
          <a:p>
            <a:pPr eaLnBrk="1" hangingPunct="1">
              <a:spcBef>
                <a:spcPct val="0"/>
              </a:spcBef>
              <a:buFontTx/>
              <a:buChar char="-"/>
            </a:pPr>
            <a:r>
              <a:rPr lang="en-US" dirty="0">
                <a:latin typeface="Arial" charset="0"/>
                <a:ea typeface="ＭＳ Ｐゴシック" charset="0"/>
                <a:cs typeface="ＭＳ Ｐゴシック" charset="0"/>
              </a:rPr>
              <a:t>- How long it took you to get here today</a:t>
            </a:r>
          </a:p>
          <a:p>
            <a:pPr eaLnBrk="1" hangingPunct="1">
              <a:spcBef>
                <a:spcPct val="0"/>
              </a:spcBef>
              <a:buFontTx/>
              <a:buChar char="-"/>
            </a:pPr>
            <a:r>
              <a:rPr lang="en-US" dirty="0">
                <a:latin typeface="Arial" charset="0"/>
                <a:ea typeface="ＭＳ Ｐゴシック" charset="0"/>
                <a:cs typeface="ＭＳ Ｐゴシック" charset="0"/>
              </a:rPr>
              <a:t>- </a:t>
            </a: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D0153252-10A7-2B4B-86B0-622AE03D0092}" type="slidenum">
              <a:rPr lang="en-US" sz="1200"/>
              <a:pPr/>
              <a:t>33</a:t>
            </a:fld>
            <a:endParaRPr lang="en-US"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6546"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latin typeface="Calibri" charset="0"/>
                <a:ea typeface="ＭＳ Ｐゴシック" charset="0"/>
                <a:cs typeface="ＭＳ Ｐゴシック" charset="0"/>
              </a:rPr>
              <a:t>How does she look?    (worried, nervous)</a:t>
            </a:r>
          </a:p>
          <a:p>
            <a:pPr eaLnBrk="1" hangingPunct="1">
              <a:spcBef>
                <a:spcPct val="0"/>
              </a:spcBef>
            </a:pPr>
            <a:r>
              <a:rPr lang="en-US" dirty="0">
                <a:latin typeface="Calibri" charset="0"/>
                <a:ea typeface="ＭＳ Ｐゴシック" charset="0"/>
                <a:cs typeface="ＭＳ Ｐゴシック" charset="0"/>
              </a:rPr>
              <a:t>#2 - relaxed.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Calibri" charset="0"/>
                <a:ea typeface="ＭＳ Ｐゴシック" charset="0"/>
                <a:cs typeface="ＭＳ Ｐゴシック" charset="0"/>
              </a:rPr>
              <a:t>Brain – 2 hemispheres.  Different responsibilities. </a:t>
            </a:r>
          </a:p>
          <a:p>
            <a:pPr eaLnBrk="1" hangingPunct="1"/>
            <a:r>
              <a:rPr lang="en-US" dirty="0">
                <a:latin typeface="Calibri" charset="0"/>
                <a:ea typeface="ＭＳ Ｐゴシック" charset="0"/>
                <a:cs typeface="ＭＳ Ｐゴシック" charset="0"/>
              </a:rPr>
              <a:t>NOT 2 brains. Work together.  If every had a boss with half a brain, you know what I mean. </a:t>
            </a:r>
          </a:p>
          <a:p>
            <a:pPr eaLnBrk="1" hangingPunct="1"/>
            <a:r>
              <a:rPr lang="en-US" dirty="0">
                <a:latin typeface="Calibri" charset="0"/>
                <a:ea typeface="ＭＳ Ｐゴシック" charset="0"/>
                <a:cs typeface="ＭＳ Ｐゴシック" charset="0"/>
              </a:rPr>
              <a:t>. </a:t>
            </a:r>
          </a:p>
          <a:p>
            <a:pPr eaLnBrk="1" hangingPunct="1"/>
            <a:r>
              <a:rPr lang="en-US" dirty="0">
                <a:latin typeface="Calibri" charset="0"/>
                <a:ea typeface="ＭＳ Ｐゴシック" charset="0"/>
                <a:cs typeface="ＭＳ Ｐゴシック" charset="0"/>
              </a:rPr>
              <a:t> </a:t>
            </a:r>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DD4AF8DA-8FD7-6E45-A86F-F96167093B25}" type="slidenum">
              <a:rPr lang="en-US" sz="1200"/>
              <a:pPr/>
              <a:t>58</a:t>
            </a:fld>
            <a:endParaRPr lang="en-US" sz="12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263A6BA2-0908-B047-99D1-2652DCF9F9EA}" type="slidenum">
              <a:rPr lang="en-US" sz="1200"/>
              <a:pPr/>
              <a:t>59</a:t>
            </a:fld>
            <a:endParaRPr lang="en-US" sz="1200" dirty="0"/>
          </a:p>
        </p:txBody>
      </p:sp>
      <p:sp>
        <p:nvSpPr>
          <p:cNvPr id="7782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782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latin typeface="Calibri"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172B47E7-90CA-024F-AAAF-0C4D2A33FE19}" type="slidenum">
              <a:rPr lang="en-US" sz="1200"/>
              <a:pPr/>
              <a:t>60</a:t>
            </a:fld>
            <a:endParaRPr lang="en-US" sz="1200" dirty="0"/>
          </a:p>
        </p:txBody>
      </p:sp>
      <p:sp>
        <p:nvSpPr>
          <p:cNvPr id="7987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987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r>
              <a:rPr lang="en-US" dirty="0">
                <a:latin typeface="Calibri" charset="0"/>
                <a:ea typeface="ＭＳ Ｐゴシック" charset="0"/>
                <a:cs typeface="ＭＳ Ｐゴシック" charset="0"/>
              </a:rPr>
              <a:t>Visual learners – praise: You are always paying attention. </a:t>
            </a:r>
          </a:p>
          <a:p>
            <a:pPr eaLnBrk="1" hangingPunct="1"/>
            <a:r>
              <a:rPr lang="en-US" dirty="0">
                <a:latin typeface="Calibri" charset="0"/>
                <a:ea typeface="ＭＳ Ｐゴシック" charset="0"/>
                <a:cs typeface="ＭＳ Ｐゴシック" charset="0"/>
              </a:rPr>
              <a:t>Auditory learners – praise: You always listen carefully. </a:t>
            </a:r>
          </a:p>
          <a:p>
            <a:pPr eaLnBrk="1" hangingPunct="1"/>
            <a:r>
              <a:rPr lang="en-US" dirty="0">
                <a:latin typeface="Calibri" charset="0"/>
                <a:ea typeface="ＭＳ Ｐゴシック" charset="0"/>
                <a:cs typeface="ＭＳ Ｐゴシック" charset="0"/>
              </a:rPr>
              <a:t>Haptic (kinesthetic) learners – punished. Sit STILL.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Calibri" charset="0"/>
                <a:ea typeface="ＭＳ Ｐゴシック" charset="0"/>
                <a:cs typeface="ＭＳ Ｐゴシック" charset="0"/>
              </a:rPr>
              <a:t>. </a:t>
            </a:r>
            <a:r>
              <a:rPr lang="en-US" b="1" dirty="0">
                <a:latin typeface="Gill Sans" charset="0"/>
                <a:ea typeface="ＭＳ Ｐゴシック" charset="0"/>
                <a:cs typeface="Gill Sans" charset="0"/>
              </a:rPr>
              <a:t>Somatosensory (somasthetic) </a:t>
            </a:r>
            <a:r>
              <a:rPr lang="en-US" b="1" dirty="0" smtClean="0">
                <a:latin typeface="Gill Sans" charset="0"/>
                <a:ea typeface="ＭＳ Ｐゴシック" charset="0"/>
                <a:cs typeface="Gill Sans" charset="0"/>
              </a:rPr>
              <a:t>cortex </a:t>
            </a:r>
            <a:r>
              <a:rPr lang="en-US" b="1" dirty="0">
                <a:latin typeface="Gill Sans" charset="0"/>
                <a:ea typeface="ＭＳ Ｐゴシック" charset="0"/>
                <a:cs typeface="Gill Sans" charset="0"/>
              </a:rPr>
              <a:t>– touch,position in space, balance, ,  also temperature, sensitivity, pain, maybe magnetic,  etc</a:t>
            </a:r>
          </a:p>
          <a:p>
            <a:pPr eaLnBrk="1" hangingPunct="1"/>
            <a:endParaRPr lang="en-US" dirty="0">
              <a:latin typeface="Calibri" charset="0"/>
              <a:ea typeface="ＭＳ Ｐゴシック" charset="0"/>
              <a:cs typeface="ＭＳ Ｐゴシック" charset="0"/>
            </a:endParaRPr>
          </a:p>
          <a:p>
            <a:pPr eaLnBrk="1" hangingPunct="1"/>
            <a:r>
              <a:rPr lang="en-US" dirty="0">
                <a:latin typeface="Calibri" charset="0"/>
                <a:ea typeface="ＭＳ Ｐゴシック" charset="0"/>
                <a:cs typeface="ＭＳ Ｐゴシック" charset="0"/>
              </a:rPr>
              <a:t> </a:t>
            </a:r>
          </a:p>
          <a:p>
            <a:pPr eaLnBrk="1" hangingPunct="1"/>
            <a:r>
              <a:rPr lang="en-US" dirty="0">
                <a:latin typeface="Calibri" charset="0"/>
                <a:ea typeface="ＭＳ Ｐゴシック" charset="0"/>
                <a:cs typeface="ＭＳ Ｐゴシック" charset="0"/>
              </a:rPr>
              <a:t>----- Meeting Notes (10/31/15 11:58) -----</a:t>
            </a:r>
          </a:p>
          <a:p>
            <a:pPr eaLnBrk="1" hangingPunct="1"/>
            <a:r>
              <a:rPr lang="en-US" dirty="0">
                <a:latin typeface="Calibri" charset="0"/>
                <a:ea typeface="ＭＳ Ｐゴシック" charset="0"/>
                <a:cs typeface="ＭＳ Ｐゴシック" charset="0"/>
              </a:rPr>
              <a:t>Multi-sensory: learn better.  </a:t>
            </a:r>
          </a:p>
          <a:p>
            <a:pPr eaLnBrk="1" hangingPunct="1"/>
            <a:r>
              <a:rPr lang="en-US" dirty="0">
                <a:latin typeface="Calibri" charset="0"/>
                <a:ea typeface="ＭＳ Ｐゴシック" charset="0"/>
                <a:cs typeface="ＭＳ Ｐゴシック" charset="0"/>
              </a:rPr>
              <a:t>Pix of Justin Timberlake -- triggers visual cortex</a:t>
            </a:r>
          </a:p>
          <a:p>
            <a:pPr eaLnBrk="1" hangingPunct="1"/>
            <a:r>
              <a:rPr lang="en-US" dirty="0">
                <a:latin typeface="Calibri" charset="0"/>
                <a:ea typeface="ＭＳ Ｐゴシック" charset="0"/>
                <a:cs typeface="ＭＳ Ｐゴシック" charset="0"/>
              </a:rPr>
              <a:t>video of him singing - trigger visual and auditory</a:t>
            </a:r>
          </a:p>
          <a:p>
            <a:pPr eaLnBrk="1" hangingPunct="1"/>
            <a:r>
              <a:rPr lang="en-US" dirty="0">
                <a:latin typeface="Calibri" charset="0"/>
                <a:ea typeface="ＭＳ Ｐゴシック" charset="0"/>
                <a:cs typeface="ＭＳ Ｐゴシック" charset="0"/>
              </a:rPr>
              <a:t>signing and dancing - triggers visual, auditory, motor, maybe somato sensory.   Imagine of Justin Beiber - gag reflex. </a:t>
            </a:r>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969D7B7A-6F04-1440-90CB-A9F157CF6DE0}" type="slidenum">
              <a:rPr lang="en-US" sz="1200"/>
              <a:pPr/>
              <a:t>61</a:t>
            </a:fld>
            <a:endParaRPr lang="en-US" sz="12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Calibri" charset="0"/>
                <a:ea typeface="ＭＳ Ｐゴシック" charset="0"/>
                <a:cs typeface="ＭＳ Ｐゴシック" charset="0"/>
              </a:rPr>
              <a:t>. </a:t>
            </a:r>
            <a:r>
              <a:rPr lang="en-US" b="1" dirty="0">
                <a:latin typeface="Gill Sans" charset="0"/>
                <a:ea typeface="ＭＳ Ｐゴシック" charset="0"/>
                <a:cs typeface="Gill Sans" charset="0"/>
              </a:rPr>
              <a:t>Somatosensory (somasthetic) cortext – touch,position in space, balance, ,  also temperature, sensitivity, pain, maybe magnetic,  etc</a:t>
            </a:r>
          </a:p>
          <a:p>
            <a:pPr eaLnBrk="1" hangingPunct="1"/>
            <a:endParaRPr lang="en-US" dirty="0">
              <a:latin typeface="Calibri" charset="0"/>
              <a:ea typeface="ＭＳ Ｐゴシック" charset="0"/>
              <a:cs typeface="ＭＳ Ｐゴシック" charset="0"/>
            </a:endParaRPr>
          </a:p>
          <a:p>
            <a:pPr eaLnBrk="1" hangingPunct="1"/>
            <a:r>
              <a:rPr lang="en-US" dirty="0">
                <a:latin typeface="Calibri" charset="0"/>
                <a:ea typeface="ＭＳ Ｐゴシック" charset="0"/>
                <a:cs typeface="ＭＳ Ｐゴシック" charset="0"/>
              </a:rPr>
              <a:t> </a:t>
            </a:r>
          </a:p>
          <a:p>
            <a:pPr eaLnBrk="1" hangingPunct="1"/>
            <a:r>
              <a:rPr lang="en-US" dirty="0">
                <a:latin typeface="Calibri" charset="0"/>
                <a:ea typeface="ＭＳ Ｐゴシック" charset="0"/>
                <a:cs typeface="ＭＳ Ｐゴシック" charset="0"/>
              </a:rPr>
              <a:t>----- Meeting Notes (10/31/15 11:58) -----</a:t>
            </a:r>
          </a:p>
          <a:p>
            <a:pPr eaLnBrk="1" hangingPunct="1"/>
            <a:r>
              <a:rPr lang="en-US" dirty="0">
                <a:latin typeface="Calibri" charset="0"/>
                <a:ea typeface="ＭＳ Ｐゴシック" charset="0"/>
                <a:cs typeface="ＭＳ Ｐゴシック" charset="0"/>
              </a:rPr>
              <a:t>Multi-sensory: learn better.  </a:t>
            </a:r>
          </a:p>
          <a:p>
            <a:pPr eaLnBrk="1" hangingPunct="1"/>
            <a:r>
              <a:rPr lang="en-US" dirty="0">
                <a:latin typeface="Calibri" charset="0"/>
                <a:ea typeface="ＭＳ Ｐゴシック" charset="0"/>
                <a:cs typeface="ＭＳ Ｐゴシック" charset="0"/>
              </a:rPr>
              <a:t>Pix of Justin Timberlake -- triggers visual cortex</a:t>
            </a:r>
          </a:p>
          <a:p>
            <a:pPr eaLnBrk="1" hangingPunct="1"/>
            <a:r>
              <a:rPr lang="en-US" dirty="0">
                <a:latin typeface="Calibri" charset="0"/>
                <a:ea typeface="ＭＳ Ｐゴシック" charset="0"/>
                <a:cs typeface="ＭＳ Ｐゴシック" charset="0"/>
              </a:rPr>
              <a:t>video of him singing - trigger visual and auditory</a:t>
            </a:r>
          </a:p>
          <a:p>
            <a:pPr eaLnBrk="1" hangingPunct="1"/>
            <a:r>
              <a:rPr lang="en-US" dirty="0">
                <a:latin typeface="Calibri" charset="0"/>
                <a:ea typeface="ＭＳ Ｐゴシック" charset="0"/>
                <a:cs typeface="ＭＳ Ｐゴシック" charset="0"/>
              </a:rPr>
              <a:t>signing and dancing - triggers visual, auditory, motor, maybe somato sensory.   Imagine of Justin Beiber - gag reflex. </a:t>
            </a:r>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862CFBCF-14CF-7245-B1F0-C2B56A556FD6}" type="slidenum">
              <a:rPr lang="en-US" sz="1200"/>
              <a:pPr/>
              <a:t>62</a:t>
            </a:fld>
            <a:endParaRPr lang="en-US" sz="12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Spark.  John Ratey</a:t>
            </a:r>
            <a:endParaRPr lang="en-US" dirty="0"/>
          </a:p>
        </p:txBody>
      </p:sp>
      <p:sp>
        <p:nvSpPr>
          <p:cNvPr id="4" name="Slide Number Placeholder 3"/>
          <p:cNvSpPr>
            <a:spLocks noGrp="1"/>
          </p:cNvSpPr>
          <p:nvPr>
            <p:ph type="sldNum" sz="quarter" idx="10"/>
          </p:nvPr>
        </p:nvSpPr>
        <p:spPr/>
        <p:txBody>
          <a:bodyPr/>
          <a:lstStyle/>
          <a:p>
            <a:pPr>
              <a:defRPr/>
            </a:pPr>
            <a:fld id="{943683DC-1BFF-FB4B-B8B4-4EE4F41C5054}" type="slidenum">
              <a:rPr lang="en-US" smtClean="0"/>
              <a:pPr>
                <a:defRPr/>
              </a:pPr>
              <a:t>66</a:t>
            </a:fld>
            <a:endParaRPr lang="en-US" dirty="0"/>
          </a:p>
        </p:txBody>
      </p:sp>
    </p:spTree>
    <p:extLst>
      <p:ext uri="{BB962C8B-B14F-4D97-AF65-F5344CB8AC3E}">
        <p14:creationId xmlns:p14="http://schemas.microsoft.com/office/powerpoint/2010/main" val="1723132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High impact running improves learning   B. Winter, et al</a:t>
            </a:r>
          </a:p>
          <a:p>
            <a:r>
              <a:rPr lang="en-US" dirty="0">
                <a:latin typeface="Calibri" charset="0"/>
                <a:ea typeface="ＭＳ Ｐゴシック" charset="0"/>
                <a:cs typeface="ＭＳ Ｐゴシック" charset="0"/>
              </a:rPr>
              <a:t>Neurobiology of Learning and Memory 87 (2007) 597–609 </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www.elsevier.com/locate/ynlme </a:t>
            </a:r>
          </a:p>
          <a:p>
            <a:r>
              <a:rPr lang="en-US" dirty="0">
                <a:latin typeface="Calibri" charset="0"/>
                <a:ea typeface="ＭＳ Ｐゴシック" charset="0"/>
                <a:cs typeface="ＭＳ Ｐゴシック" charset="0"/>
              </a:rPr>
              <a:t>Bernward Winter a,¤,1, Caterina Breitenstein a,b,1, Frank C. Mooren c, Klaus Voelker d, Manfred Fobker e, Anja Lechtermann d, Karsten Krueger c, Albert Fromme d, Catharina Korsukewitz a, Agnes Floel a, Stefan Knecht </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2007 German study, cited in: </a:t>
            </a:r>
          </a:p>
          <a:p>
            <a:r>
              <a:rPr lang="en-US" dirty="0">
                <a:latin typeface="Calibri" charset="0"/>
                <a:ea typeface="ＭＳ Ｐゴシック" charset="0"/>
                <a:cs typeface="ＭＳ Ｐゴシック" charset="0"/>
              </a:rPr>
              <a:t>http://time.com/12086/how-to-make-your-kids-smarter-10-steps-backed-by-science/</a:t>
            </a: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83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548343EE-7CAB-5F43-AC15-1A8418DAA45E}" type="slidenum">
              <a:rPr lang="en-US" sz="1200"/>
              <a:pPr/>
              <a:t>67</a:t>
            </a:fld>
            <a:endParaRPr 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2 contrast ideas:</a:t>
            </a:r>
          </a:p>
          <a:p>
            <a:r>
              <a:rPr lang="en-US" dirty="0">
                <a:latin typeface="Calibri" charset="0"/>
                <a:ea typeface="ＭＳ Ｐゴシック" charset="0"/>
                <a:cs typeface="ＭＳ Ｐゴシック" charset="0"/>
              </a:rPr>
              <a:t>Stand 4-5 meters away from computer. Can you read it (contrast plus font)</a:t>
            </a:r>
          </a:p>
          <a:p>
            <a:r>
              <a:rPr lang="en-US" dirty="0">
                <a:latin typeface="Calibri" charset="0"/>
                <a:ea typeface="ＭＳ Ｐゴシック" charset="0"/>
                <a:cs typeface="ＭＳ Ｐゴシック" charset="0"/>
              </a:rPr>
              <a:t>Print out and photocopy in black and white)</a:t>
            </a: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fld id="{178475CF-5050-4143-8F26-D3DD9D5B542C}" type="slidenum">
              <a:rPr lang="en-US" sz="1200">
                <a:latin typeface="Calibri" charset="0"/>
              </a:rPr>
              <a:pPr eaLnBrk="1" hangingPunct="1"/>
              <a:t>5</a:t>
            </a:fld>
            <a:endParaRPr lang="en-US" sz="1200" dirty="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Protein</a:t>
            </a:r>
            <a:r>
              <a:rPr lang="en-US" baseline="0" dirty="0" smtClean="0"/>
              <a:t> – biological link between thought, emotion and movement. </a:t>
            </a:r>
          </a:p>
          <a:p>
            <a:r>
              <a:rPr lang="en-US" baseline="0" dirty="0" smtClean="0"/>
              <a:t>Increases voltage in brain. </a:t>
            </a:r>
          </a:p>
          <a:p>
            <a:r>
              <a:rPr lang="en-US" baseline="0" dirty="0" smtClean="0"/>
              <a:t>Brain Derived Neurotrophic Function</a:t>
            </a:r>
          </a:p>
          <a:p>
            <a:endParaRPr lang="en-US" dirty="0"/>
          </a:p>
        </p:txBody>
      </p:sp>
      <p:sp>
        <p:nvSpPr>
          <p:cNvPr id="4" name="Slide Number Placeholder 3"/>
          <p:cNvSpPr>
            <a:spLocks noGrp="1"/>
          </p:cNvSpPr>
          <p:nvPr>
            <p:ph type="sldNum" sz="quarter" idx="10"/>
          </p:nvPr>
        </p:nvSpPr>
        <p:spPr/>
        <p:txBody>
          <a:bodyPr/>
          <a:lstStyle/>
          <a:p>
            <a:pPr>
              <a:defRPr/>
            </a:pPr>
            <a:fld id="{943683DC-1BFF-FB4B-B8B4-4EE4F41C5054}" type="slidenum">
              <a:rPr lang="en-US" smtClean="0"/>
              <a:pPr>
                <a:defRPr/>
              </a:pPr>
              <a:t>68</a:t>
            </a:fld>
            <a:endParaRPr lang="en-US" dirty="0"/>
          </a:p>
        </p:txBody>
      </p:sp>
    </p:spTree>
    <p:extLst>
      <p:ext uri="{BB962C8B-B14F-4D97-AF65-F5344CB8AC3E}">
        <p14:creationId xmlns:p14="http://schemas.microsoft.com/office/powerpoint/2010/main" val="1036938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CaTHEPsin B  PROTEIN     (maybe – new research.</a:t>
            </a:r>
            <a:r>
              <a:rPr lang="en-US" baseline="0" dirty="0" smtClean="0"/>
              <a:t>  Maybe not whole answer)</a:t>
            </a:r>
          </a:p>
          <a:p>
            <a:r>
              <a:rPr lang="en-US" baseline="0" dirty="0" smtClean="0"/>
              <a:t>http://www.cell.com/cell-metabolism/fulltext/S1550-4131(16)30247-9</a:t>
            </a:r>
          </a:p>
          <a:p>
            <a:r>
              <a:rPr lang="en-US" baseline="0" dirty="0" smtClean="0"/>
              <a:t>NPR story: http://www.npr.org/sections/health-shots/2016/06/23/483245084/a-protein-that-moves-from-muscle-to-brain-may-tie-exercise-to-memory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943683DC-1BFF-FB4B-B8B4-4EE4F41C5054}" type="slidenum">
              <a:rPr lang="en-US" smtClean="0"/>
              <a:pPr>
                <a:defRPr/>
              </a:pPr>
              <a:t>69</a:t>
            </a:fld>
            <a:endParaRPr lang="en-US" dirty="0"/>
          </a:p>
        </p:txBody>
      </p:sp>
    </p:spTree>
    <p:extLst>
      <p:ext uri="{BB962C8B-B14F-4D97-AF65-F5344CB8AC3E}">
        <p14:creationId xmlns:p14="http://schemas.microsoft.com/office/powerpoint/2010/main" val="2190514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English really is different that other subjects at school. </a:t>
            </a:r>
          </a:p>
          <a:p>
            <a:r>
              <a:rPr lang="en-US" dirty="0">
                <a:latin typeface="Calibri" charset="0"/>
                <a:ea typeface="ＭＳ Ｐゴシック" charset="0"/>
                <a:cs typeface="ＭＳ Ｐゴシック" charset="0"/>
              </a:rPr>
              <a:t>When warm-up.   Music, sports, Classes that you DO, not just remember</a:t>
            </a: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48291A45-EB46-5D4B-BA98-1CA4732C4353}" type="slidenum">
              <a:rPr lang="en-US" sz="1200"/>
              <a:pPr/>
              <a:t>70</a:t>
            </a:fld>
            <a:endParaRPr lang="en-US" sz="12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Calibri" charset="0"/>
                <a:ea typeface="ＭＳ Ｐゴシック" charset="0"/>
                <a:cs typeface="ＭＳ Ｐゴシック" charset="0"/>
              </a:rPr>
              <a:t>Metaphors for teacher: facilitation, coach, etc.  I like conductor (They make the music/do the work, we organize it. </a:t>
            </a:r>
          </a:p>
          <a:p>
            <a:pPr eaLnBrk="1" hangingPunct="1"/>
            <a:endParaRPr lang="en-US" dirty="0">
              <a:latin typeface="Calibri" charset="0"/>
              <a:ea typeface="ＭＳ Ｐゴシック" charset="0"/>
              <a:cs typeface="ＭＳ Ｐゴシック" charset="0"/>
            </a:endParaRPr>
          </a:p>
          <a:p>
            <a:pPr eaLnBrk="1" hangingPunct="1"/>
            <a:r>
              <a:rPr lang="en-US" dirty="0">
                <a:latin typeface="Calibri" charset="0"/>
                <a:ea typeface="ＭＳ Ｐゴシック" charset="0"/>
                <a:cs typeface="ＭＳ Ｐゴシック" charset="0"/>
              </a:rPr>
              <a:t>Getting Ss thinking in same direction, paying attention. Part of that. Also, classroom logistics, late Ss, etc. </a:t>
            </a:r>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E10942DE-C40F-2A44-9812-68CBC1F0C575}" type="slidenum">
              <a:rPr lang="en-US" sz="1200"/>
              <a:pPr/>
              <a:t>71</a:t>
            </a:fld>
            <a:endParaRPr lang="en-US" sz="12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Calibri" charset="0"/>
                <a:ea typeface="ＭＳ Ｐゴシック" charset="0"/>
                <a:cs typeface="ＭＳ Ｐゴシック" charset="0"/>
              </a:rPr>
              <a:t>These activities are fun</a:t>
            </a:r>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EEA4D929-B4F3-BA42-829E-E47AC644EE5A}" type="slidenum">
              <a:rPr lang="en-US" sz="1200"/>
              <a:pPr/>
              <a:t>72</a:t>
            </a:fld>
            <a:endParaRPr lang="en-US" sz="12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Calibri" charset="0"/>
                <a:ea typeface="ＭＳ Ｐゴシック" charset="0"/>
                <a:cs typeface="ＭＳ Ｐゴシック" charset="0"/>
              </a:rPr>
              <a:t>These Activate learning ,increase interest and engage the students</a:t>
            </a:r>
          </a:p>
          <a:p>
            <a:pPr eaLnBrk="1" hangingPunct="1"/>
            <a:r>
              <a:rPr lang="en-US" dirty="0">
                <a:latin typeface="Calibri" charset="0"/>
                <a:ea typeface="ＭＳ Ｐゴシック" charset="0"/>
                <a:cs typeface="ＭＳ Ｐゴシック" charset="0"/>
              </a:rPr>
              <a:t>Engaged students learn more.  </a:t>
            </a: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782E756F-200F-B349-AA88-FAE650364003}" type="slidenum">
              <a:rPr lang="en-US" sz="1200"/>
              <a:pPr/>
              <a:t>73</a:t>
            </a:fld>
            <a:endParaRPr lang="en-US" sz="12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Calibri" charset="0"/>
                <a:ea typeface="ＭＳ Ｐゴシック" charset="0"/>
                <a:cs typeface="ＭＳ Ｐゴシック" charset="0"/>
              </a:rPr>
              <a:t>Denmark, Egypt, ete.  (going to future)</a:t>
            </a:r>
          </a:p>
        </p:txBody>
      </p:sp>
      <p:sp>
        <p:nvSpPr>
          <p:cNvPr id="942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FDDB27FC-BF5C-8D46-B24C-F559532062EA}" type="slidenum">
              <a:rPr lang="en-US" sz="1200"/>
              <a:pPr/>
              <a:t>74</a:t>
            </a:fld>
            <a:endParaRPr lang="en-US" sz="12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Calibri" charset="0"/>
                <a:ea typeface="ＭＳ Ｐゴシック" charset="0"/>
                <a:cs typeface="ＭＳ Ｐゴシック" charset="0"/>
              </a:rPr>
              <a:t>Denmark, Egypt, ete.  (going to future)</a:t>
            </a:r>
          </a:p>
        </p:txBody>
      </p:sp>
      <p:sp>
        <p:nvSpPr>
          <p:cNvPr id="962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EC8DFA1F-EA1B-D947-83AB-27B56FC3749A}" type="slidenum">
              <a:rPr lang="en-US" sz="1200"/>
              <a:pPr/>
              <a:t>75</a:t>
            </a:fld>
            <a:endParaRPr lang="en-US" sz="12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Calibri" charset="0"/>
                <a:ea typeface="ＭＳ Ｐゴシック" charset="0"/>
                <a:cs typeface="ＭＳ Ｐゴシック" charset="0"/>
              </a:rPr>
              <a:t>Denmark, Egypt, etc.  (going to future)</a:t>
            </a: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E556FFE2-4101-2E4A-8553-511EED0F099C}" type="slidenum">
              <a:rPr lang="en-US" sz="1200"/>
              <a:pPr/>
              <a:t>77</a:t>
            </a:fld>
            <a:endParaRPr lang="en-US" sz="12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Pairwork, then teach other pair</a:t>
            </a:r>
          </a:p>
        </p:txBody>
      </p:sp>
      <p:sp>
        <p:nvSpPr>
          <p:cNvPr id="133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104172D9-C9B9-1941-8B30-6F18F021DAE6}" type="slidenum">
              <a:rPr lang="en-US" sz="1200"/>
              <a:pPr/>
              <a:t>78</a:t>
            </a:fld>
            <a:endParaRPr 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Note – there are several versions of this slide at the bottom of the file. </a:t>
            </a:r>
          </a:p>
        </p:txBody>
      </p:sp>
      <p:sp>
        <p:nvSpPr>
          <p:cNvPr id="10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D80FEC65-EB1A-D74F-AA56-AB78A4661F9A}" type="slidenum">
              <a:rPr lang="en-US" sz="1200"/>
              <a:pPr/>
              <a:t>7</a:t>
            </a:fld>
            <a:endParaRPr lang="en-US" sz="12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5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Pairwork, then teach other pair</a:t>
            </a:r>
          </a:p>
        </p:txBody>
      </p:sp>
      <p:sp>
        <p:nvSpPr>
          <p:cNvPr id="135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946153B5-6BF7-3042-AA57-312780D711AB}" type="slidenum">
              <a:rPr lang="en-US" sz="1200"/>
              <a:pPr/>
              <a:t>79</a:t>
            </a:fld>
            <a:endParaRPr lang="en-US" sz="12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799C2B3A-EBC8-604F-8073-368B92C6E8F4}" type="slidenum">
              <a:rPr lang="en-US" altLang="ja-JP" sz="1200">
                <a:latin typeface="Geneva" charset="0"/>
              </a:rPr>
              <a:pPr/>
              <a:t>88</a:t>
            </a:fld>
            <a:endParaRPr lang="en-US" altLang="ja-JP" sz="1200" dirty="0">
              <a:latin typeface="Geneva" charset="0"/>
            </a:endParaRPr>
          </a:p>
        </p:txBody>
      </p:sp>
      <p:sp>
        <p:nvSpPr>
          <p:cNvPr id="15872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872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altLang="ja-JP" dirty="0">
                <a:latin typeface="Geneva" charset="0"/>
                <a:ea typeface="ＭＳ Ｐゴシック" charset="0"/>
                <a:cs typeface="ＭＳ Ｐゴシック" charset="0"/>
              </a:rPr>
              <a:t>Make circles before click</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64334C52-0E0F-FE44-BBEC-B1A4614766EC}" type="slidenum">
              <a:rPr lang="en-US" altLang="ja-JP" sz="1200">
                <a:latin typeface="Geneva" charset="0"/>
              </a:rPr>
              <a:pPr/>
              <a:t>89</a:t>
            </a:fld>
            <a:endParaRPr lang="en-US" altLang="ja-JP" sz="1200" dirty="0">
              <a:latin typeface="Geneva" charset="0"/>
            </a:endParaRPr>
          </a:p>
        </p:txBody>
      </p:sp>
      <p:sp>
        <p:nvSpPr>
          <p:cNvPr id="16077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0771"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altLang="ja-JP" dirty="0">
                <a:latin typeface="Geneva" charset="0"/>
                <a:ea typeface="ＭＳ Ｐゴシック" charset="0"/>
                <a:cs typeface="ＭＳ Ｐゴシック" charset="0"/>
              </a:rPr>
              <a:t>Make circles before click</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1FC73FD3-2BB1-CA42-9260-3AE3965B45B5}" type="slidenum">
              <a:rPr lang="en-US" altLang="ja-JP" sz="1200">
                <a:latin typeface="Geneva" charset="0"/>
              </a:rPr>
              <a:pPr/>
              <a:t>93</a:t>
            </a:fld>
            <a:endParaRPr lang="en-US" altLang="ja-JP" sz="1200" dirty="0">
              <a:latin typeface="Geneva" charset="0"/>
            </a:endParaRPr>
          </a:p>
        </p:txBody>
      </p:sp>
      <p:sp>
        <p:nvSpPr>
          <p:cNvPr id="16589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5891"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altLang="ja-JP" dirty="0">
                <a:latin typeface="Geneva" charset="0"/>
                <a:ea typeface="ＭＳ Ｐゴシック" charset="0"/>
                <a:cs typeface="ＭＳ Ｐゴシック" charset="0"/>
              </a:rPr>
              <a:t>Make circles before click</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9202"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latin typeface="Calibri" charset="0"/>
                <a:ea typeface="ＭＳ Ｐゴシック" charset="0"/>
                <a:cs typeface="ＭＳ Ｐゴシック" charset="0"/>
              </a:rPr>
              <a:t>How does she look?    (worried, nervous)</a:t>
            </a:r>
          </a:p>
          <a:p>
            <a:pPr eaLnBrk="1" hangingPunct="1">
              <a:spcBef>
                <a:spcPct val="0"/>
              </a:spcBef>
            </a:pPr>
            <a:r>
              <a:rPr lang="en-US" dirty="0">
                <a:latin typeface="Calibri" charset="0"/>
                <a:ea typeface="ＭＳ Ｐゴシック" charset="0"/>
                <a:cs typeface="ＭＳ Ｐゴシック" charset="0"/>
              </a:rPr>
              <a:t>#2 - relaxed.</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6546"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latin typeface="Calibri" charset="0"/>
                <a:ea typeface="ＭＳ Ｐゴシック" charset="0"/>
                <a:cs typeface="ＭＳ Ｐゴシック" charset="0"/>
              </a:rPr>
              <a:t>How does she look?    (worried, nervous)</a:t>
            </a:r>
          </a:p>
          <a:p>
            <a:pPr eaLnBrk="1" hangingPunct="1">
              <a:spcBef>
                <a:spcPct val="0"/>
              </a:spcBef>
            </a:pPr>
            <a:r>
              <a:rPr lang="en-US" dirty="0">
                <a:latin typeface="Calibri" charset="0"/>
                <a:ea typeface="ＭＳ Ｐゴシック" charset="0"/>
                <a:cs typeface="ＭＳ Ｐゴシック" charset="0"/>
              </a:rPr>
              <a:t>#2 - relaxed.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High impact running improves learning   B. Winter, et al</a:t>
            </a:r>
          </a:p>
          <a:p>
            <a:r>
              <a:rPr lang="en-US" dirty="0">
                <a:latin typeface="Calibri" charset="0"/>
                <a:ea typeface="ＭＳ Ｐゴシック" charset="0"/>
                <a:cs typeface="ＭＳ Ｐゴシック" charset="0"/>
              </a:rPr>
              <a:t>Neurobiology of Learning and Memory 87 (2007) 597–609 </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www.elsevier.com/locate/ynlme </a:t>
            </a:r>
          </a:p>
          <a:p>
            <a:r>
              <a:rPr lang="en-US" dirty="0">
                <a:latin typeface="Calibri" charset="0"/>
                <a:ea typeface="ＭＳ Ｐゴシック" charset="0"/>
                <a:cs typeface="ＭＳ Ｐゴシック" charset="0"/>
              </a:rPr>
              <a:t>Bernward Winter a,¤,1, Caterina Breitenstein a,b,1, Frank C. Mooren c, Klaus Voelker d, Manfred Fobker e, Anja Lechtermann d, Karsten Krueger c, Albert Fromme d, Catharina Korsukewitz a, Agnes Floel a, Stefan Knecht </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2007 German study, cited in: </a:t>
            </a:r>
          </a:p>
          <a:p>
            <a:r>
              <a:rPr lang="en-US" dirty="0">
                <a:latin typeface="Calibri" charset="0"/>
                <a:ea typeface="ＭＳ Ｐゴシック" charset="0"/>
                <a:cs typeface="ＭＳ Ｐゴシック" charset="0"/>
              </a:rPr>
              <a:t>http://time.com/12086/how-to-make-your-kids-smarter-10-steps-backed-by-science/</a:t>
            </a: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83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548343EE-7CAB-5F43-AC15-1A8418DAA45E}" type="slidenum">
              <a:rPr lang="en-US" sz="1200"/>
              <a:pPr/>
              <a:t>97</a:t>
            </a:fld>
            <a:endParaRPr lang="en-US" sz="12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3-4</a:t>
            </a:r>
            <a:r>
              <a:rPr lang="en-US" baseline="0" dirty="0" smtClean="0"/>
              <a:t> times a week.  30 min.  Includes aerobic</a:t>
            </a:r>
            <a:endParaRPr lang="en-US" dirty="0"/>
          </a:p>
        </p:txBody>
      </p:sp>
      <p:sp>
        <p:nvSpPr>
          <p:cNvPr id="4" name="Slide Number Placeholder 3"/>
          <p:cNvSpPr>
            <a:spLocks noGrp="1"/>
          </p:cNvSpPr>
          <p:nvPr>
            <p:ph type="sldNum" sz="quarter" idx="10"/>
          </p:nvPr>
        </p:nvSpPr>
        <p:spPr/>
        <p:txBody>
          <a:bodyPr/>
          <a:lstStyle/>
          <a:p>
            <a:fld id="{25EBD48B-87BF-B844-BC98-D77B65830DBE}" type="slidenum">
              <a:rPr lang="en-US" smtClean="0"/>
              <a:t>100</a:t>
            </a:fld>
            <a:endParaRPr lang="en-US"/>
          </a:p>
        </p:txBody>
      </p:sp>
    </p:spTree>
    <p:extLst>
      <p:ext uri="{BB962C8B-B14F-4D97-AF65-F5344CB8AC3E}">
        <p14:creationId xmlns:p14="http://schemas.microsoft.com/office/powerpoint/2010/main" val="22412765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11:41</a:t>
            </a:r>
            <a:endParaRPr lang="en-US" dirty="0"/>
          </a:p>
        </p:txBody>
      </p:sp>
      <p:sp>
        <p:nvSpPr>
          <p:cNvPr id="4" name="Slide Number Placeholder 3"/>
          <p:cNvSpPr>
            <a:spLocks noGrp="1"/>
          </p:cNvSpPr>
          <p:nvPr>
            <p:ph type="sldNum" sz="quarter" idx="10"/>
          </p:nvPr>
        </p:nvSpPr>
        <p:spPr/>
        <p:txBody>
          <a:bodyPr/>
          <a:lstStyle/>
          <a:p>
            <a:fld id="{25EBD48B-87BF-B844-BC98-D77B65830DBE}" type="slidenum">
              <a:rPr lang="en-US" smtClean="0"/>
              <a:t>102</a:t>
            </a:fld>
            <a:endParaRPr lang="en-US"/>
          </a:p>
        </p:txBody>
      </p:sp>
    </p:spTree>
    <p:extLst>
      <p:ext uri="{BB962C8B-B14F-4D97-AF65-F5344CB8AC3E}">
        <p14:creationId xmlns:p14="http://schemas.microsoft.com/office/powerpoint/2010/main" val="19261298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5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2 contrast ideas:</a:t>
            </a:r>
          </a:p>
          <a:p>
            <a:r>
              <a:rPr lang="en-US" dirty="0">
                <a:latin typeface="Calibri" charset="0"/>
                <a:ea typeface="ＭＳ Ｐゴシック" charset="0"/>
                <a:cs typeface="ＭＳ Ｐゴシック" charset="0"/>
              </a:rPr>
              <a:t>Stand 4-5 meters away from computer. Can you read it (contrast plus font)</a:t>
            </a:r>
          </a:p>
          <a:p>
            <a:r>
              <a:rPr lang="en-US" dirty="0">
                <a:latin typeface="Calibri" charset="0"/>
                <a:ea typeface="ＭＳ Ｐゴシック" charset="0"/>
                <a:cs typeface="ＭＳ Ｐゴシック" charset="0"/>
              </a:rPr>
              <a:t>Print out and photocopy in black and white)</a:t>
            </a: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175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fld id="{9AE85284-1580-8349-A98A-7D41EC4A1C32}" type="slidenum">
              <a:rPr lang="en-US" sz="1200">
                <a:latin typeface="Calibri" charset="0"/>
              </a:rPr>
              <a:pPr eaLnBrk="1" hangingPunct="1"/>
              <a:t>110</a:t>
            </a:fld>
            <a:endParaRPr lang="en-US" sz="1200" dirty="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776D8AA-717D-F44C-AE0A-267F6DC7ED3B}" type="slidenum">
              <a:rPr lang="en-US" altLang="ja-JP" sz="1200"/>
              <a:pPr eaLnBrk="1" hangingPunct="1"/>
              <a:t>8</a:t>
            </a:fld>
            <a:endParaRPr lang="en-US" altLang="ja-JP" sz="1200" dirty="0"/>
          </a:p>
        </p:txBody>
      </p:sp>
      <p:sp>
        <p:nvSpPr>
          <p:cNvPr id="11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95CDC85-1820-D04E-9791-FB58DE0E5FE4}" type="slidenum">
              <a:rPr lang="en-US" altLang="ja-JP" sz="1200" u="sng">
                <a:latin typeface="Palatino" charset="0"/>
              </a:rPr>
              <a:pPr algn="r" eaLnBrk="1" hangingPunct="1"/>
              <a:t>8</a:t>
            </a:fld>
            <a:endParaRPr lang="en-US" altLang="ja-JP" sz="1200" u="sng" dirty="0">
              <a:latin typeface="Palatino" charset="0"/>
            </a:endParaRPr>
          </a:p>
        </p:txBody>
      </p:sp>
      <p:sp>
        <p:nvSpPr>
          <p:cNvPr id="112643"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2644"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none"/>
          <a:lstStyle/>
          <a:p>
            <a:pPr eaLnBrk="1" hangingPunct="1"/>
            <a:endParaRPr lang="ja-JP" altLang="en-US">
              <a:latin typeface="Calibri"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BDFAC5-DDC5-124B-A829-46956AD65201}" type="slidenum">
              <a:rPr lang="en-US" altLang="ja-JP" sz="1200"/>
              <a:pPr eaLnBrk="1" hangingPunct="1"/>
              <a:t>9</a:t>
            </a:fld>
            <a:endParaRPr lang="en-US" altLang="ja-JP" sz="1200" dirty="0"/>
          </a:p>
        </p:txBody>
      </p:sp>
      <p:sp>
        <p:nvSpPr>
          <p:cNvPr id="1146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BAA84572-9C54-454C-8475-741FF761D186}" type="slidenum">
              <a:rPr lang="en-US" altLang="ja-JP" sz="1200" u="sng">
                <a:latin typeface="Palatino" charset="0"/>
              </a:rPr>
              <a:pPr algn="r" eaLnBrk="1" hangingPunct="1"/>
              <a:t>9</a:t>
            </a:fld>
            <a:endParaRPr lang="en-US" altLang="ja-JP" sz="1200" u="sng" dirty="0">
              <a:latin typeface="Palatino" charset="0"/>
            </a:endParaRPr>
          </a:p>
        </p:txBody>
      </p:sp>
      <p:sp>
        <p:nvSpPr>
          <p:cNvPr id="114691"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4692"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none"/>
          <a:lstStyle/>
          <a:p>
            <a:pPr eaLnBrk="1" hangingPunct="1"/>
            <a:r>
              <a:rPr lang="en-US" altLang="ja-JP" dirty="0" smtClean="0">
                <a:latin typeface="Calibri" charset="0"/>
                <a:ea typeface="ＭＳ Ｐゴシック" charset="0"/>
                <a:cs typeface="ＭＳ Ｐゴシック" charset="0"/>
              </a:rPr>
              <a:t>No mi</a:t>
            </a:r>
            <a:endParaRPr lang="ja-JP" altLang="en-US" dirty="0">
              <a:latin typeface="Calibri"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Note – there are several versions of this slide at the bottom of the file. </a:t>
            </a:r>
          </a:p>
        </p:txBody>
      </p:sp>
      <p:sp>
        <p:nvSpPr>
          <p:cNvPr id="10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D80FEC65-EB1A-D74F-AA56-AB78A4661F9A}" type="slidenum">
              <a:rPr lang="en-US" sz="1200"/>
              <a:pPr/>
              <a:t>10</a:t>
            </a:fld>
            <a:endParaRPr 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2 contrast ideas:</a:t>
            </a:r>
          </a:p>
          <a:p>
            <a:r>
              <a:rPr lang="en-US" dirty="0">
                <a:latin typeface="Calibri" charset="0"/>
                <a:ea typeface="ＭＳ Ｐゴシック" charset="0"/>
                <a:cs typeface="ＭＳ Ｐゴシック" charset="0"/>
              </a:rPr>
              <a:t>Stand 4-5 meters away from computer. Can you read it (contrast plus font)</a:t>
            </a:r>
          </a:p>
          <a:p>
            <a:r>
              <a:rPr lang="en-US" dirty="0">
                <a:latin typeface="Calibri" charset="0"/>
                <a:ea typeface="ＭＳ Ｐゴシック" charset="0"/>
                <a:cs typeface="ＭＳ Ｐゴシック" charset="0"/>
              </a:rPr>
              <a:t>Print out and photocopy in black and white)</a:t>
            </a: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fld id="{789BFD7B-2076-B340-A281-8D4BB1DB9297}" type="slidenum">
              <a:rPr lang="en-US" sz="1200">
                <a:latin typeface="Calibri" charset="0"/>
              </a:rPr>
              <a:pPr eaLnBrk="1" hangingPunct="1"/>
              <a:t>11</a:t>
            </a:fld>
            <a:endParaRPr lang="en-US" sz="1200" dirty="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2 contrast ideas:</a:t>
            </a:r>
          </a:p>
          <a:p>
            <a:r>
              <a:rPr lang="en-US" dirty="0">
                <a:latin typeface="Calibri" charset="0"/>
                <a:ea typeface="ＭＳ Ｐゴシック" charset="0"/>
                <a:cs typeface="ＭＳ Ｐゴシック" charset="0"/>
              </a:rPr>
              <a:t>Stand 4-5 meters away from computer. Can you read it (contrast plus font)</a:t>
            </a:r>
          </a:p>
          <a:p>
            <a:r>
              <a:rPr lang="en-US" dirty="0">
                <a:latin typeface="Calibri" charset="0"/>
                <a:ea typeface="ＭＳ Ｐゴシック" charset="0"/>
                <a:cs typeface="ＭＳ Ｐゴシック" charset="0"/>
              </a:rPr>
              <a:t>Print out and photocopy in black and white)</a:t>
            </a: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14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fld id="{354A9513-2C5F-BD48-B823-D20B02C4FC91}" type="slidenum">
              <a:rPr lang="en-US" sz="1200">
                <a:latin typeface="Calibri" charset="0"/>
              </a:rPr>
              <a:pPr eaLnBrk="1" hangingPunct="1"/>
              <a:t>12</a:t>
            </a:fld>
            <a:endParaRPr lang="en-US" sz="1200" dirty="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494218258"/>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1003555"/>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8659293"/>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4122176"/>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83441886"/>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8833329"/>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64696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023281705"/>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821256"/>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5003340"/>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9755823"/>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8.xml"/><Relationship Id="rId5" Type="http://schemas.openxmlformats.org/officeDocument/2006/relationships/image" Target="../media/image86.png"/><Relationship Id="rId6" Type="http://schemas.openxmlformats.org/officeDocument/2006/relationships/hyperlink" Target="https://www.ted.com/talks/wendy_suzuki_the_brain_changing_benefits_of_exercise" TargetMode="External"/><Relationship Id="rId1" Type="http://schemas.microsoft.com/office/2007/relationships/media" Target="../media/media3.mov"/><Relationship Id="rId2" Type="http://schemas.openxmlformats.org/officeDocument/2006/relationships/video" Target="../media/media3.mov"/></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pn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92.png"/><Relationship Id="rId1" Type="http://schemas.microsoft.com/office/2007/relationships/media" Target="file://localhost/Marc's%20files/Presentations/physical/shrimp%20physical.mov" TargetMode="External"/><Relationship Id="rId2" Type="http://schemas.openxmlformats.org/officeDocument/2006/relationships/video" Target="file://localhost/Marc's%20files/Presentations/physical/shrimp%20physical.mov"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29.png"/><Relationship Id="rId1" Type="http://schemas.microsoft.com/office/2007/relationships/media" Target="../media/media2.mov"/><Relationship Id="rId2" Type="http://schemas.openxmlformats.org/officeDocument/2006/relationships/video" Target="../media/media2.mov"/></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emf"/></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7.png"/><Relationship Id="rId5" Type="http://schemas.openxmlformats.org/officeDocument/2006/relationships/hyperlink" Target="http://psychcentral.com/"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60.png"/></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4.xml"/><Relationship Id="rId2" Type="http://schemas.openxmlformats.org/officeDocument/2006/relationships/hyperlink" Target="http://depts.washington.edu/adrcweb/BuchnerPresentation061307.pdf"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6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6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6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9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9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7.png"/><Relationship Id="rId5" Type="http://schemas.openxmlformats.org/officeDocument/2006/relationships/hyperlink" Target="http://psychcentral.com/" TargetMode="External"/><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6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1000"/>
            <a:ext cx="8763000" cy="1470025"/>
          </a:xfrm>
        </p:spPr>
        <p:txBody>
          <a:bodyPr>
            <a:normAutofit fontScale="90000"/>
          </a:bodyPr>
          <a:lstStyle/>
          <a:p>
            <a:pPr algn="l">
              <a:defRPr/>
            </a:pPr>
            <a:r>
              <a:rPr lang="en-US" sz="3100" dirty="0" smtClean="0"/>
              <a:t>This presentation is © 2018 Marc Helgesen.  Previous versions are © 2010- 2018 Marc Helgesen.  All rights reserved. </a:t>
            </a:r>
            <a:r>
              <a:rPr lang="en-US" sz="3100" smtClean="0"/>
              <a:t/>
            </a:r>
            <a:br>
              <a:rPr lang="en-US" sz="3100" smtClean="0"/>
            </a:br>
            <a:r>
              <a:rPr lang="en-US" sz="3100"/>
              <a:t/>
            </a:r>
            <a:br>
              <a:rPr lang="en-US" sz="3100"/>
            </a:br>
            <a:r>
              <a:rPr lang="en-US" sz="3100" smtClean="0"/>
              <a:t>It </a:t>
            </a:r>
            <a:r>
              <a:rPr lang="en-US" sz="3100" dirty="0" smtClean="0"/>
              <a:t>may be used by teachers with their students.  It may NOT be used for teacher training in commercial ways without the specific permission of Marc Helgesen.  Any such use is illegal, a copyright violation and unethical.    </a:t>
            </a:r>
            <a:br>
              <a:rPr lang="en-US" sz="3100" dirty="0" smtClean="0"/>
            </a:br>
            <a:r>
              <a:rPr lang="en-US" sz="3100" dirty="0"/>
              <a:t/>
            </a:r>
            <a:br>
              <a:rPr lang="en-US" sz="3100" dirty="0"/>
            </a:br>
            <a:r>
              <a:rPr lang="en-US" sz="3100" dirty="0" smtClean="0"/>
              <a:t> Most of the photographs are © clipart.com.  They are used under license.</a:t>
            </a:r>
            <a:r>
              <a:rPr lang="en-US" sz="3100" dirty="0"/>
              <a:t> </a:t>
            </a:r>
            <a:r>
              <a:rPr lang="en-US" sz="3100" dirty="0" smtClean="0"/>
              <a:t> </a:t>
            </a:r>
            <a:r>
              <a:rPr lang="en-US" sz="3600" b="1" dirty="0" smtClean="0">
                <a:solidFill>
                  <a:srgbClr val="FF0000"/>
                </a:solidFill>
              </a:rPr>
              <a:t>Marc – check rajio taiso video</a:t>
            </a:r>
            <a:r>
              <a:rPr lang="en-US" sz="4900" b="1" dirty="0"/>
              <a:t/>
            </a:r>
            <a:br>
              <a:rPr lang="en-US" sz="4900" b="1" dirty="0"/>
            </a:br>
            <a:endParaRPr lang="en-US"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bwMode="auto">
          <a:xfrm>
            <a:off x="457200" y="3048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r"/>
            <a:r>
              <a:rPr lang="en-US" sz="5400" b="1" dirty="0">
                <a:latin typeface="Gill Sans" charset="0"/>
                <a:ea typeface="ＭＳ Ｐゴシック" charset="0"/>
                <a:cs typeface="Gill Sans" charset="0"/>
              </a:rPr>
              <a:t>Accent/Stand up</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73400"/>
            <a:ext cx="2530475"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162800" y="1219200"/>
            <a:ext cx="186531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315200" y="1411288"/>
            <a:ext cx="1676400" cy="544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rot="-1029509">
            <a:off x="-73025" y="227013"/>
            <a:ext cx="3708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b="1" dirty="0">
                <a:solidFill>
                  <a:srgbClr val="0000FF"/>
                </a:solidFill>
                <a:latin typeface="Gill Sans" charset="0"/>
                <a:cs typeface="Gill Sans" charset="0"/>
              </a:rPr>
              <a:t>Nationalities</a:t>
            </a:r>
          </a:p>
        </p:txBody>
      </p:sp>
      <p:sp>
        <p:nvSpPr>
          <p:cNvPr id="8" name="TextBox 7"/>
          <p:cNvSpPr txBox="1">
            <a:spLocks noChangeArrowheads="1"/>
          </p:cNvSpPr>
          <p:nvPr/>
        </p:nvSpPr>
        <p:spPr bwMode="auto">
          <a:xfrm>
            <a:off x="1757363" y="2568575"/>
            <a:ext cx="1671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dirty="0">
                <a:latin typeface="Gill Sans" charset="0"/>
                <a:cs typeface="Gill Sans" charset="0"/>
              </a:rPr>
              <a:t>Filipino</a:t>
            </a:r>
          </a:p>
        </p:txBody>
      </p:sp>
      <p:sp>
        <p:nvSpPr>
          <p:cNvPr id="9" name="TextBox 8"/>
          <p:cNvSpPr txBox="1">
            <a:spLocks noChangeArrowheads="1"/>
          </p:cNvSpPr>
          <p:nvPr/>
        </p:nvSpPr>
        <p:spPr bwMode="auto">
          <a:xfrm>
            <a:off x="4386263" y="2590800"/>
            <a:ext cx="1785937"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dirty="0">
                <a:latin typeface="Gill Sans" charset="0"/>
                <a:cs typeface="Gill Sans" charset="0"/>
              </a:rPr>
              <a:t>Fili</a:t>
            </a:r>
            <a:r>
              <a:rPr lang="en-US" sz="4000" b="1" dirty="0">
                <a:latin typeface="Gill Sans" charset="0"/>
                <a:cs typeface="Gill Sans" charset="0"/>
              </a:rPr>
              <a:t>pi</a:t>
            </a:r>
            <a:r>
              <a:rPr lang="en-US" sz="4000" dirty="0">
                <a:latin typeface="Gill Sans" charset="0"/>
                <a:cs typeface="Gill Sans" charset="0"/>
              </a:rPr>
              <a:t>no</a:t>
            </a:r>
          </a:p>
          <a:p>
            <a:endParaRPr lang="en-US" dirty="0"/>
          </a:p>
        </p:txBody>
      </p:sp>
      <p:sp>
        <p:nvSpPr>
          <p:cNvPr id="10" name="TextBox 9"/>
          <p:cNvSpPr txBox="1">
            <a:spLocks noChangeArrowheads="1"/>
          </p:cNvSpPr>
          <p:nvPr/>
        </p:nvSpPr>
        <p:spPr bwMode="auto">
          <a:xfrm>
            <a:off x="1752600" y="1211263"/>
            <a:ext cx="2583159"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dirty="0" smtClean="0">
                <a:latin typeface="Gill Sans" charset="0"/>
                <a:cs typeface="Gill Sans" charset="0"/>
              </a:rPr>
              <a:t>Vietnamese</a:t>
            </a:r>
            <a:endParaRPr lang="en-US" sz="4000" dirty="0">
              <a:latin typeface="Gill Sans" charset="0"/>
              <a:cs typeface="Gill Sans" charset="0"/>
            </a:endParaRPr>
          </a:p>
          <a:p>
            <a:endParaRPr lang="en-US" dirty="0">
              <a:latin typeface="Gill Sans" charset="0"/>
              <a:cs typeface="Gill Sans" charset="0"/>
            </a:endParaRPr>
          </a:p>
        </p:txBody>
      </p:sp>
      <p:sp>
        <p:nvSpPr>
          <p:cNvPr id="11" name="TextBox 10"/>
          <p:cNvSpPr txBox="1">
            <a:spLocks noChangeArrowheads="1"/>
          </p:cNvSpPr>
          <p:nvPr/>
        </p:nvSpPr>
        <p:spPr bwMode="auto">
          <a:xfrm>
            <a:off x="4572000" y="1219200"/>
            <a:ext cx="275423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dirty="0" smtClean="0">
                <a:latin typeface="Gill Sans" charset="0"/>
                <a:cs typeface="Gill Sans" charset="0"/>
              </a:rPr>
              <a:t>Vietnam</a:t>
            </a:r>
            <a:r>
              <a:rPr lang="en-US" sz="4000" b="1" dirty="0" smtClean="0">
                <a:latin typeface="Gill Sans" charset="0"/>
                <a:cs typeface="Gill Sans" charset="0"/>
              </a:rPr>
              <a:t>ese</a:t>
            </a:r>
            <a:endParaRPr lang="en-US" sz="4000" b="1" dirty="0">
              <a:latin typeface="Gill Sans" charset="0"/>
              <a:cs typeface="Gill Sans" charset="0"/>
            </a:endParaRPr>
          </a:p>
          <a:p>
            <a:endParaRPr lang="en-US" dirty="0"/>
          </a:p>
        </p:txBody>
      </p:sp>
      <p:sp>
        <p:nvSpPr>
          <p:cNvPr id="12" name="TextBox 11"/>
          <p:cNvSpPr txBox="1">
            <a:spLocks noChangeArrowheads="1"/>
          </p:cNvSpPr>
          <p:nvPr/>
        </p:nvSpPr>
        <p:spPr bwMode="auto">
          <a:xfrm>
            <a:off x="1752600" y="1944688"/>
            <a:ext cx="13922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3600" dirty="0">
                <a:latin typeface="Gill Sans" charset="0"/>
                <a:cs typeface="Gill Sans" charset="0"/>
              </a:rPr>
              <a:t>British</a:t>
            </a:r>
          </a:p>
        </p:txBody>
      </p:sp>
      <p:sp>
        <p:nvSpPr>
          <p:cNvPr id="13" name="TextBox 12"/>
          <p:cNvSpPr txBox="1">
            <a:spLocks noChangeArrowheads="1"/>
          </p:cNvSpPr>
          <p:nvPr/>
        </p:nvSpPr>
        <p:spPr bwMode="auto">
          <a:xfrm>
            <a:off x="4408488" y="1897063"/>
            <a:ext cx="1763712"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b="1" dirty="0">
                <a:latin typeface="Gill Sans" charset="0"/>
                <a:cs typeface="Gill Sans" charset="0"/>
              </a:rPr>
              <a:t>Brit</a:t>
            </a:r>
            <a:r>
              <a:rPr lang="en-US" sz="4000" dirty="0">
                <a:latin typeface="Gill Sans" charset="0"/>
                <a:cs typeface="Gill Sans" charset="0"/>
              </a:rPr>
              <a:t>ish</a:t>
            </a:r>
          </a:p>
          <a:p>
            <a:endParaRPr lang="en-US" dirty="0"/>
          </a:p>
        </p:txBody>
      </p:sp>
      <p:sp>
        <p:nvSpPr>
          <p:cNvPr id="14" name="TextBox 13"/>
          <p:cNvSpPr txBox="1">
            <a:spLocks noChangeArrowheads="1"/>
          </p:cNvSpPr>
          <p:nvPr/>
        </p:nvSpPr>
        <p:spPr bwMode="auto">
          <a:xfrm>
            <a:off x="1676400" y="3124200"/>
            <a:ext cx="21844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dirty="0">
                <a:latin typeface="Gill Sans" charset="0"/>
                <a:cs typeface="Gill Sans" charset="0"/>
              </a:rPr>
              <a:t>American</a:t>
            </a:r>
          </a:p>
          <a:p>
            <a:endParaRPr lang="en-US" dirty="0"/>
          </a:p>
        </p:txBody>
      </p:sp>
      <p:sp>
        <p:nvSpPr>
          <p:cNvPr id="15" name="TextBox 14"/>
          <p:cNvSpPr txBox="1">
            <a:spLocks noChangeArrowheads="1"/>
          </p:cNvSpPr>
          <p:nvPr/>
        </p:nvSpPr>
        <p:spPr bwMode="auto">
          <a:xfrm>
            <a:off x="4349750" y="3116263"/>
            <a:ext cx="235585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dirty="0">
                <a:latin typeface="Gill Sans" charset="0"/>
                <a:cs typeface="Gill Sans" charset="0"/>
              </a:rPr>
              <a:t>A</a:t>
            </a:r>
            <a:r>
              <a:rPr lang="en-US" sz="4000" b="1" dirty="0">
                <a:latin typeface="Gill Sans" charset="0"/>
                <a:cs typeface="Gill Sans" charset="0"/>
              </a:rPr>
              <a:t>me</a:t>
            </a:r>
            <a:r>
              <a:rPr lang="en-US" sz="4000" dirty="0">
                <a:latin typeface="Gill Sans" charset="0"/>
                <a:cs typeface="Gill Sans" charset="0"/>
              </a:rPr>
              <a:t>rican</a:t>
            </a:r>
          </a:p>
          <a:p>
            <a:endParaRPr lang="en-US" dirty="0"/>
          </a:p>
        </p:txBody>
      </p:sp>
      <p:sp>
        <p:nvSpPr>
          <p:cNvPr id="16" name="TextBox 15"/>
          <p:cNvSpPr txBox="1">
            <a:spLocks noChangeArrowheads="1"/>
          </p:cNvSpPr>
          <p:nvPr/>
        </p:nvSpPr>
        <p:spPr bwMode="auto">
          <a:xfrm>
            <a:off x="2362200" y="3886200"/>
            <a:ext cx="1862138"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dirty="0">
                <a:latin typeface="Gill Sans" charset="0"/>
                <a:cs typeface="Gill Sans" charset="0"/>
              </a:rPr>
              <a:t>Chinese</a:t>
            </a:r>
          </a:p>
          <a:p>
            <a:endParaRPr lang="en-US" dirty="0"/>
          </a:p>
        </p:txBody>
      </p:sp>
      <p:sp>
        <p:nvSpPr>
          <p:cNvPr id="17" name="TextBox 16"/>
          <p:cNvSpPr txBox="1">
            <a:spLocks noChangeArrowheads="1"/>
          </p:cNvSpPr>
          <p:nvPr/>
        </p:nvSpPr>
        <p:spPr bwMode="auto">
          <a:xfrm>
            <a:off x="4419600" y="3886200"/>
            <a:ext cx="2103438"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dirty="0">
                <a:latin typeface="Gill Sans" charset="0"/>
                <a:cs typeface="Gill Sans" charset="0"/>
              </a:rPr>
              <a:t>Chi</a:t>
            </a:r>
            <a:r>
              <a:rPr lang="en-US" sz="4000" b="1" dirty="0">
                <a:latin typeface="Gill Sans" charset="0"/>
                <a:cs typeface="Gill Sans" charset="0"/>
              </a:rPr>
              <a:t>nese</a:t>
            </a:r>
          </a:p>
          <a:p>
            <a:endParaRPr lang="en-US" dirty="0"/>
          </a:p>
        </p:txBody>
      </p:sp>
      <p:sp>
        <p:nvSpPr>
          <p:cNvPr id="18" name="TextBox 17"/>
          <p:cNvSpPr txBox="1">
            <a:spLocks noChangeArrowheads="1"/>
          </p:cNvSpPr>
          <p:nvPr/>
        </p:nvSpPr>
        <p:spPr bwMode="auto">
          <a:xfrm>
            <a:off x="2514600" y="4648200"/>
            <a:ext cx="16875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dirty="0">
                <a:latin typeface="Gill Sans" charset="0"/>
                <a:cs typeface="Gill Sans" charset="0"/>
              </a:rPr>
              <a:t>Korean</a:t>
            </a:r>
          </a:p>
        </p:txBody>
      </p:sp>
      <p:sp>
        <p:nvSpPr>
          <p:cNvPr id="19" name="TextBox 18"/>
          <p:cNvSpPr txBox="1">
            <a:spLocks noChangeArrowheads="1"/>
          </p:cNvSpPr>
          <p:nvPr/>
        </p:nvSpPr>
        <p:spPr bwMode="auto">
          <a:xfrm>
            <a:off x="4724400" y="4640262"/>
            <a:ext cx="1785938"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dirty="0">
                <a:latin typeface="Gill Sans" charset="0"/>
                <a:cs typeface="Gill Sans" charset="0"/>
              </a:rPr>
              <a:t>Ko</a:t>
            </a:r>
            <a:r>
              <a:rPr lang="en-US" sz="4000" b="1" dirty="0">
                <a:latin typeface="Gill Sans" charset="0"/>
                <a:cs typeface="Gill Sans" charset="0"/>
              </a:rPr>
              <a:t>re</a:t>
            </a:r>
            <a:r>
              <a:rPr lang="en-US" sz="4000" dirty="0">
                <a:latin typeface="Gill Sans" charset="0"/>
                <a:cs typeface="Gill Sans" charset="0"/>
              </a:rPr>
              <a:t>an</a:t>
            </a:r>
            <a:endParaRPr lang="en-US" dirty="0">
              <a:latin typeface="Gill Sans" charset="0"/>
              <a:cs typeface="Gill Sans" charset="0"/>
            </a:endParaRPr>
          </a:p>
          <a:p>
            <a:endParaRPr lang="en-US" dirty="0"/>
          </a:p>
        </p:txBody>
      </p:sp>
      <p:sp>
        <p:nvSpPr>
          <p:cNvPr id="20" name="TextBox 19"/>
          <p:cNvSpPr txBox="1">
            <a:spLocks noChangeArrowheads="1"/>
          </p:cNvSpPr>
          <p:nvPr/>
        </p:nvSpPr>
        <p:spPr bwMode="auto">
          <a:xfrm>
            <a:off x="2603500" y="5334000"/>
            <a:ext cx="2273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dirty="0">
                <a:latin typeface="Gill Sans" charset="0"/>
                <a:cs typeface="Gill Sans" charset="0"/>
              </a:rPr>
              <a:t>Australian</a:t>
            </a:r>
          </a:p>
        </p:txBody>
      </p:sp>
      <p:sp>
        <p:nvSpPr>
          <p:cNvPr id="21" name="TextBox 20"/>
          <p:cNvSpPr txBox="1">
            <a:spLocks noChangeArrowheads="1"/>
          </p:cNvSpPr>
          <p:nvPr/>
        </p:nvSpPr>
        <p:spPr bwMode="auto">
          <a:xfrm>
            <a:off x="4876800" y="5326063"/>
            <a:ext cx="24606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dirty="0">
                <a:latin typeface="Gill Sans" charset="0"/>
                <a:cs typeface="Gill Sans" charset="0"/>
              </a:rPr>
              <a:t>Aus</a:t>
            </a:r>
            <a:r>
              <a:rPr lang="en-US" sz="4000" b="1" dirty="0">
                <a:latin typeface="Gill Sans" charset="0"/>
                <a:cs typeface="Gill Sans" charset="0"/>
              </a:rPr>
              <a:t>tra</a:t>
            </a:r>
            <a:r>
              <a:rPr lang="en-US" sz="4000" dirty="0">
                <a:latin typeface="Gill Sans" charset="0"/>
                <a:cs typeface="Gill Sans" charset="0"/>
              </a:rPr>
              <a:t>lian</a:t>
            </a:r>
          </a:p>
          <a:p>
            <a:endParaRPr lang="en-US" dirty="0"/>
          </a:p>
        </p:txBody>
      </p:sp>
      <p:sp>
        <p:nvSpPr>
          <p:cNvPr id="22" name="TextBox 21"/>
          <p:cNvSpPr txBox="1">
            <a:spLocks noChangeArrowheads="1"/>
          </p:cNvSpPr>
          <p:nvPr/>
        </p:nvSpPr>
        <p:spPr bwMode="auto">
          <a:xfrm>
            <a:off x="3352800" y="6019800"/>
            <a:ext cx="1536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dirty="0">
                <a:latin typeface="Gill Sans" charset="0"/>
                <a:cs typeface="Gill Sans" charset="0"/>
              </a:rPr>
              <a:t>Aussie</a:t>
            </a:r>
          </a:p>
        </p:txBody>
      </p:sp>
      <p:sp>
        <p:nvSpPr>
          <p:cNvPr id="23" name="TextBox 22"/>
          <p:cNvSpPr txBox="1">
            <a:spLocks noChangeArrowheads="1"/>
          </p:cNvSpPr>
          <p:nvPr/>
        </p:nvSpPr>
        <p:spPr bwMode="auto">
          <a:xfrm>
            <a:off x="5257800" y="5997575"/>
            <a:ext cx="16986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b="1" dirty="0">
                <a:latin typeface="Gill Sans" charset="0"/>
                <a:cs typeface="Gill Sans" charset="0"/>
              </a:rPr>
              <a:t>Au</a:t>
            </a:r>
            <a:r>
              <a:rPr lang="en-US" sz="4000" dirty="0">
                <a:latin typeface="Gill Sans" charset="0"/>
                <a:cs typeface="Gill Sans" charset="0"/>
              </a:rPr>
              <a:t>ssie</a:t>
            </a:r>
          </a:p>
          <a:p>
            <a:endParaRPr lang="en-US" dirty="0"/>
          </a:p>
        </p:txBody>
      </p:sp>
      <p:sp>
        <p:nvSpPr>
          <p:cNvPr id="2" name="TextBox 1"/>
          <p:cNvSpPr txBox="1">
            <a:spLocks noChangeArrowheads="1"/>
          </p:cNvSpPr>
          <p:nvPr/>
        </p:nvSpPr>
        <p:spPr bwMode="auto">
          <a:xfrm>
            <a:off x="2590800" y="295275"/>
            <a:ext cx="6200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5400" b="1" dirty="0">
                <a:latin typeface="Gill Sans" charset="0"/>
                <a:cs typeface="Gill Sans" charset="0"/>
              </a:rPr>
              <a:t>Ac</a:t>
            </a:r>
            <a:r>
              <a:rPr lang="en-US" sz="5400" dirty="0">
                <a:latin typeface="Gill Sans" charset="0"/>
                <a:cs typeface="Gill Sans" charset="0"/>
              </a:rPr>
              <a:t>cent  </a:t>
            </a:r>
            <a:r>
              <a:rPr lang="en-US" sz="5400" b="1" dirty="0">
                <a:latin typeface="Gill Sans" charset="0"/>
                <a:cs typeface="Gill Sans" charset="0"/>
              </a:rPr>
              <a:t>/Stand up</a:t>
            </a:r>
            <a:endParaRPr lang="en-US" sz="5400" dirty="0"/>
          </a:p>
        </p:txBody>
      </p:sp>
      <p:sp>
        <p:nvSpPr>
          <p:cNvPr id="24" name="Rectangle 23"/>
          <p:cNvSpPr>
            <a:spLocks noChangeArrowheads="1"/>
          </p:cNvSpPr>
          <p:nvPr/>
        </p:nvSpPr>
        <p:spPr bwMode="auto">
          <a:xfrm>
            <a:off x="2590800" y="295275"/>
            <a:ext cx="6781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5400" b="1" dirty="0">
                <a:latin typeface="Gill Sans" charset="0"/>
                <a:cs typeface="Gill Sans" charset="0"/>
              </a:rPr>
              <a:t>Ac</a:t>
            </a:r>
            <a:r>
              <a:rPr lang="en-US" sz="5400" dirty="0">
                <a:latin typeface="Gill Sans" charset="0"/>
                <a:cs typeface="Gill Sans" charset="0"/>
              </a:rPr>
              <a:t>cent  </a:t>
            </a:r>
            <a:r>
              <a:rPr lang="en-US" sz="5400" b="1" dirty="0">
                <a:latin typeface="Gill Sans" charset="0"/>
                <a:cs typeface="Gill Sans" charset="0"/>
              </a:rPr>
              <a:t>/Stand </a:t>
            </a:r>
            <a:r>
              <a:rPr lang="en-US" sz="5400" dirty="0">
                <a:latin typeface="Gill Sans" charset="0"/>
                <a:cs typeface="Gill Sans" charset="0"/>
              </a:rPr>
              <a:t>up</a:t>
            </a:r>
            <a:endParaRPr lang="en-US" sz="5400" dirty="0"/>
          </a:p>
        </p:txBody>
      </p:sp>
    </p:spTree>
    <p:extLst>
      <p:ext uri="{BB962C8B-B14F-4D97-AF65-F5344CB8AC3E}">
        <p14:creationId xmlns:p14="http://schemas.microsoft.com/office/powerpoint/2010/main" val="37530031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512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2">
                                            <p:txEl>
                                              <p:pRg st="0" end="0"/>
                                            </p:txEl>
                                          </p:spTgt>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1"/>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 grpId="0"/>
      <p:bldP spid="7" grpId="0" build="allAtOnce"/>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 grpId="0" build="allAtOnce"/>
      <p:bldP spid="2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6857" y="437861"/>
            <a:ext cx="4641265" cy="1015663"/>
          </a:xfrm>
          <a:prstGeom prst="rect">
            <a:avLst/>
          </a:prstGeom>
          <a:noFill/>
        </p:spPr>
        <p:txBody>
          <a:bodyPr wrap="none" rtlCol="0">
            <a:spAutoFit/>
          </a:bodyPr>
          <a:lstStyle/>
          <a:p>
            <a:r>
              <a:rPr lang="en-US" sz="6000" b="1" dirty="0" smtClean="0">
                <a:solidFill>
                  <a:srgbClr val="800000"/>
                </a:solidFill>
                <a:latin typeface="Gill Sans"/>
                <a:cs typeface="Gill Sans"/>
              </a:rPr>
              <a:t>Long-term:</a:t>
            </a:r>
            <a:endParaRPr lang="en-US" sz="6000" b="1" dirty="0">
              <a:solidFill>
                <a:srgbClr val="800000"/>
              </a:solidFill>
              <a:latin typeface="Gill Sans"/>
              <a:cs typeface="Gill Sans"/>
            </a:endParaRPr>
          </a:p>
        </p:txBody>
      </p:sp>
      <p:sp>
        <p:nvSpPr>
          <p:cNvPr id="5" name="TextBox 4"/>
          <p:cNvSpPr txBox="1"/>
          <p:nvPr/>
        </p:nvSpPr>
        <p:spPr>
          <a:xfrm>
            <a:off x="656857" y="1619282"/>
            <a:ext cx="7734910" cy="3477875"/>
          </a:xfrm>
          <a:prstGeom prst="rect">
            <a:avLst/>
          </a:prstGeom>
          <a:noFill/>
        </p:spPr>
        <p:txBody>
          <a:bodyPr wrap="none" rtlCol="0">
            <a:spAutoFit/>
          </a:bodyPr>
          <a:lstStyle/>
          <a:p>
            <a:r>
              <a:rPr lang="en-US" sz="4400" b="1" dirty="0" smtClean="0">
                <a:latin typeface="Gill Sans"/>
                <a:cs typeface="Gill Sans"/>
              </a:rPr>
              <a:t>Increases volume of </a:t>
            </a:r>
          </a:p>
          <a:p>
            <a:r>
              <a:rPr lang="en-US" sz="4400" b="1" dirty="0" smtClean="0">
                <a:latin typeface="Gill Sans"/>
                <a:cs typeface="Gill Sans"/>
              </a:rPr>
              <a:t>brain cells in hippocampus</a:t>
            </a:r>
          </a:p>
          <a:p>
            <a:r>
              <a:rPr lang="en-US" sz="4400" b="1" dirty="0" smtClean="0">
                <a:latin typeface="Gill Sans"/>
                <a:cs typeface="Gill Sans"/>
              </a:rPr>
              <a:t>(memory) </a:t>
            </a:r>
          </a:p>
          <a:p>
            <a:r>
              <a:rPr lang="en-US" sz="4400" b="1" dirty="0" smtClean="0">
                <a:latin typeface="Gill Sans"/>
                <a:cs typeface="Gill Sans"/>
              </a:rPr>
              <a:t>serotonin,</a:t>
            </a:r>
          </a:p>
          <a:p>
            <a:r>
              <a:rPr lang="en-US" sz="4400" b="1" dirty="0" smtClean="0">
                <a:latin typeface="Gill Sans"/>
                <a:cs typeface="Gill Sans"/>
              </a:rPr>
              <a:t>Noradrenaline</a:t>
            </a:r>
            <a:endParaRPr lang="en-US" sz="3200" b="1" dirty="0">
              <a:latin typeface="Gill Sans"/>
              <a:cs typeface="Gill Sans"/>
            </a:endParaRPr>
          </a:p>
        </p:txBody>
      </p:sp>
      <p:sp>
        <p:nvSpPr>
          <p:cNvPr id="6" name="TextBox 5"/>
          <p:cNvSpPr txBox="1"/>
          <p:nvPr/>
        </p:nvSpPr>
        <p:spPr>
          <a:xfrm>
            <a:off x="656325" y="1606666"/>
            <a:ext cx="5711520" cy="1446550"/>
          </a:xfrm>
          <a:prstGeom prst="rect">
            <a:avLst/>
          </a:prstGeom>
          <a:noFill/>
        </p:spPr>
        <p:txBody>
          <a:bodyPr wrap="none" rtlCol="0">
            <a:spAutoFit/>
          </a:bodyPr>
          <a:lstStyle/>
          <a:p>
            <a:r>
              <a:rPr lang="en-US" sz="4400" b="1" dirty="0" smtClean="0">
                <a:latin typeface="Gill Sans"/>
                <a:cs typeface="Gill Sans"/>
              </a:rPr>
              <a:t>Increases attention</a:t>
            </a:r>
          </a:p>
          <a:p>
            <a:r>
              <a:rPr lang="en-US" sz="4400" b="1" dirty="0" smtClean="0">
                <a:latin typeface="Gill Sans"/>
                <a:cs typeface="Gill Sans"/>
              </a:rPr>
              <a:t>&amp; + mood</a:t>
            </a:r>
          </a:p>
        </p:txBody>
      </p:sp>
      <p:sp>
        <p:nvSpPr>
          <p:cNvPr id="7" name="TextBox 6"/>
          <p:cNvSpPr txBox="1"/>
          <p:nvPr/>
        </p:nvSpPr>
        <p:spPr>
          <a:xfrm>
            <a:off x="599382" y="1627060"/>
            <a:ext cx="8608847" cy="1446550"/>
          </a:xfrm>
          <a:prstGeom prst="rect">
            <a:avLst/>
          </a:prstGeom>
          <a:noFill/>
        </p:spPr>
        <p:txBody>
          <a:bodyPr wrap="none" rtlCol="0">
            <a:spAutoFit/>
          </a:bodyPr>
          <a:lstStyle/>
          <a:p>
            <a:r>
              <a:rPr lang="en-US" sz="4400" b="1" dirty="0" smtClean="0">
                <a:latin typeface="Gill Sans"/>
                <a:cs typeface="Gill Sans"/>
              </a:rPr>
              <a:t>Protects brain (hippocampus, </a:t>
            </a:r>
          </a:p>
          <a:p>
            <a:r>
              <a:rPr lang="en-US" sz="4400" b="1" dirty="0" smtClean="0">
                <a:latin typeface="Gill Sans"/>
                <a:cs typeface="Gill Sans"/>
              </a:rPr>
              <a:t>PFC) from aging</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697" y="3618602"/>
            <a:ext cx="4305151" cy="3151696"/>
          </a:xfrm>
          <a:prstGeom prst="rect">
            <a:avLst/>
          </a:prstGeom>
        </p:spPr>
      </p:pic>
    </p:spTree>
    <p:extLst>
      <p:ext uri="{BB962C8B-B14F-4D97-AF65-F5344CB8AC3E}">
        <p14:creationId xmlns:p14="http://schemas.microsoft.com/office/powerpoint/2010/main" val="5934469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329546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endy Suzuki exercis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01574" cy="5517050"/>
          </a:xfrm>
          <a:prstGeom prst="rect">
            <a:avLst/>
          </a:prstGeom>
        </p:spPr>
      </p:pic>
      <p:sp>
        <p:nvSpPr>
          <p:cNvPr id="2" name="TextBox 1"/>
          <p:cNvSpPr txBox="1"/>
          <p:nvPr/>
        </p:nvSpPr>
        <p:spPr>
          <a:xfrm>
            <a:off x="111125" y="5730875"/>
            <a:ext cx="8223112" cy="646331"/>
          </a:xfrm>
          <a:prstGeom prst="rect">
            <a:avLst/>
          </a:prstGeom>
          <a:noFill/>
        </p:spPr>
        <p:txBody>
          <a:bodyPr wrap="none" rtlCol="0">
            <a:spAutoFit/>
          </a:bodyPr>
          <a:lstStyle/>
          <a:p>
            <a:r>
              <a:rPr lang="en-US" dirty="0">
                <a:hlinkClick r:id="rId6"/>
              </a:rPr>
              <a:t>https://www.ted.com/talks/</a:t>
            </a:r>
            <a:r>
              <a:rPr lang="en-US" dirty="0" smtClean="0">
                <a:hlinkClick r:id="rId6"/>
              </a:rPr>
              <a:t>wendy_suzuki_the_brain_changing_benefits_of_exercise</a:t>
            </a:r>
            <a:endParaRPr lang="en-US" dirty="0" smtClean="0"/>
          </a:p>
          <a:p>
            <a:endParaRPr lang="en-US" dirty="0"/>
          </a:p>
        </p:txBody>
      </p:sp>
      <p:sp>
        <p:nvSpPr>
          <p:cNvPr id="3" name="TextBox 2"/>
          <p:cNvSpPr txBox="1"/>
          <p:nvPr/>
        </p:nvSpPr>
        <p:spPr>
          <a:xfrm>
            <a:off x="269875" y="6147832"/>
            <a:ext cx="1259254" cy="369332"/>
          </a:xfrm>
          <a:prstGeom prst="rect">
            <a:avLst/>
          </a:prstGeom>
          <a:noFill/>
        </p:spPr>
        <p:txBody>
          <a:bodyPr wrap="none" rtlCol="0">
            <a:spAutoFit/>
          </a:bodyPr>
          <a:lstStyle/>
          <a:p>
            <a:r>
              <a:rPr lang="en-US" dirty="0" smtClean="0"/>
              <a:t>From 11:15</a:t>
            </a:r>
            <a:endParaRPr lang="en-US" dirty="0"/>
          </a:p>
        </p:txBody>
      </p:sp>
    </p:spTree>
    <p:extLst>
      <p:ext uri="{BB962C8B-B14F-4D97-AF65-F5344CB8AC3E}">
        <p14:creationId xmlns:p14="http://schemas.microsoft.com/office/powerpoint/2010/main" val="15204263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fill="hold" display="0">
                  <p:stCondLst>
                    <p:cond delay="indefinite"/>
                  </p:stCondLst>
                </p:cTn>
                <p:tgtEl>
                  <p:spTgt spid="4"/>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584200"/>
            <a:ext cx="4178300" cy="6273800"/>
          </a:xfrm>
          <a:prstGeom prst="rect">
            <a:avLst/>
          </a:prstGeom>
        </p:spPr>
      </p:pic>
      <p:sp>
        <p:nvSpPr>
          <p:cNvPr id="7" name="TextBox 6"/>
          <p:cNvSpPr txBox="1"/>
          <p:nvPr/>
        </p:nvSpPr>
        <p:spPr>
          <a:xfrm>
            <a:off x="4127690" y="-76200"/>
            <a:ext cx="4935816" cy="1015663"/>
          </a:xfrm>
          <a:prstGeom prst="rect">
            <a:avLst/>
          </a:prstGeom>
          <a:noFill/>
        </p:spPr>
        <p:txBody>
          <a:bodyPr wrap="none" rtlCol="0">
            <a:spAutoFit/>
          </a:bodyPr>
          <a:lstStyle/>
          <a:p>
            <a:r>
              <a:rPr lang="en-US" sz="6000" b="1" dirty="0" smtClean="0">
                <a:latin typeface="Gill Sans"/>
                <a:cs typeface="Gill Sans"/>
              </a:rPr>
              <a:t>Throughline</a:t>
            </a:r>
          </a:p>
        </p:txBody>
      </p:sp>
      <p:sp>
        <p:nvSpPr>
          <p:cNvPr id="8" name="TextBox 7"/>
          <p:cNvSpPr txBox="1"/>
          <p:nvPr/>
        </p:nvSpPr>
        <p:spPr>
          <a:xfrm>
            <a:off x="4343400" y="45123"/>
            <a:ext cx="4663971" cy="6740306"/>
          </a:xfrm>
          <a:prstGeom prst="rect">
            <a:avLst/>
          </a:prstGeom>
          <a:noFill/>
        </p:spPr>
        <p:txBody>
          <a:bodyPr wrap="square" rtlCol="0">
            <a:spAutoFit/>
          </a:bodyPr>
          <a:lstStyle/>
          <a:p>
            <a:pPr algn="r"/>
            <a:endParaRPr lang="en-US" sz="5400" b="1" dirty="0">
              <a:solidFill>
                <a:srgbClr val="800000"/>
              </a:solidFill>
              <a:latin typeface="Gill Sans"/>
              <a:cs typeface="Gill Sans"/>
            </a:endParaRPr>
          </a:p>
          <a:p>
            <a:pPr algn="r"/>
            <a:r>
              <a:rPr lang="en-US" sz="5400" b="1" dirty="0">
                <a:solidFill>
                  <a:srgbClr val="800000"/>
                </a:solidFill>
                <a:latin typeface="Gill Sans"/>
                <a:cs typeface="Gill Sans"/>
              </a:rPr>
              <a:t>R</a:t>
            </a:r>
            <a:r>
              <a:rPr lang="en-US" sz="5400" b="1" dirty="0" smtClean="0">
                <a:solidFill>
                  <a:srgbClr val="800000"/>
                </a:solidFill>
                <a:latin typeface="Gill Sans"/>
                <a:cs typeface="Gill Sans"/>
              </a:rPr>
              <a:t>easons &amp; ways we can  &amp; should use physical activities </a:t>
            </a:r>
          </a:p>
          <a:p>
            <a:pPr algn="r"/>
            <a:r>
              <a:rPr lang="en-US" sz="5400" b="1" dirty="0" smtClean="0">
                <a:solidFill>
                  <a:srgbClr val="800000"/>
                </a:solidFill>
                <a:latin typeface="Gill Sans"/>
                <a:cs typeface="Gill Sans"/>
              </a:rPr>
              <a:t>in  our classes</a:t>
            </a:r>
            <a:endParaRPr lang="en-US" sz="6000" b="1" dirty="0" smtClean="0">
              <a:solidFill>
                <a:srgbClr val="800000"/>
              </a:solidFill>
              <a:latin typeface="Gill Sans"/>
              <a:cs typeface="Gill Sans"/>
            </a:endParaRPr>
          </a:p>
        </p:txBody>
      </p:sp>
    </p:spTree>
    <p:extLst>
      <p:ext uri="{BB962C8B-B14F-4D97-AF65-F5344CB8AC3E}">
        <p14:creationId xmlns:p14="http://schemas.microsoft.com/office/powerpoint/2010/main" val="24477151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5400000">
            <a:off x="1690688" y="1316037"/>
            <a:ext cx="536575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0" y="0"/>
            <a:ext cx="4724400" cy="29718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457200" y="228600"/>
            <a:ext cx="4648200" cy="2262158"/>
          </a:xfrm>
          <a:prstGeom prst="rect">
            <a:avLst/>
          </a:prstGeom>
          <a:noFill/>
        </p:spPr>
        <p:txBody>
          <a:bodyPr wrap="square" rtlCol="0">
            <a:spAutoFit/>
          </a:bodyPr>
          <a:lstStyle/>
          <a:p>
            <a:r>
              <a:rPr lang="en-US" sz="4400" dirty="0" smtClean="0">
                <a:latin typeface="Comic Sans MS"/>
                <a:cs typeface="Comic Sans MS"/>
              </a:rPr>
              <a:t>  How come </a:t>
            </a:r>
          </a:p>
          <a:p>
            <a:r>
              <a:rPr lang="en-US" sz="4400" dirty="0" smtClean="0">
                <a:latin typeface="Comic Sans MS"/>
                <a:cs typeface="Comic Sans MS"/>
              </a:rPr>
              <a:t>grown-ups don’t </a:t>
            </a:r>
          </a:p>
          <a:p>
            <a:r>
              <a:rPr lang="en-US" sz="4400" dirty="0">
                <a:latin typeface="Comic Sans MS"/>
                <a:cs typeface="Comic Sans MS"/>
              </a:rPr>
              <a:t>g</a:t>
            </a:r>
            <a:r>
              <a:rPr lang="en-US" sz="4400" dirty="0" smtClean="0">
                <a:latin typeface="Comic Sans MS"/>
                <a:cs typeface="Comic Sans MS"/>
              </a:rPr>
              <a:t>o out to play? </a:t>
            </a:r>
          </a:p>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5400000">
            <a:off x="1555750" y="1241425"/>
            <a:ext cx="5813425"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906588" y="2420938"/>
            <a:ext cx="5224462" cy="73818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Oval 6"/>
          <p:cNvSpPr/>
          <p:nvPr/>
        </p:nvSpPr>
        <p:spPr>
          <a:xfrm>
            <a:off x="152400" y="-54429"/>
            <a:ext cx="8153400" cy="32766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685800" y="162342"/>
            <a:ext cx="8149366" cy="1446550"/>
          </a:xfrm>
          <a:prstGeom prst="rect">
            <a:avLst/>
          </a:prstGeom>
          <a:noFill/>
        </p:spPr>
        <p:txBody>
          <a:bodyPr wrap="square" rtlCol="0">
            <a:spAutoFit/>
          </a:bodyPr>
          <a:lstStyle/>
          <a:p>
            <a:r>
              <a:rPr lang="en-US" sz="4400" dirty="0">
                <a:latin typeface="Comic Sans MS"/>
                <a:cs typeface="Comic Sans MS"/>
              </a:rPr>
              <a:t> </a:t>
            </a:r>
            <a:r>
              <a:rPr lang="en-US" sz="4400" dirty="0" smtClean="0">
                <a:latin typeface="Comic Sans MS"/>
                <a:cs typeface="Comic Sans MS"/>
              </a:rPr>
              <a:t>        Grown-ups can only justify playing outside  </a:t>
            </a:r>
            <a:endParaRPr lang="en-US" sz="4400" dirty="0"/>
          </a:p>
        </p:txBody>
      </p:sp>
      <p:sp>
        <p:nvSpPr>
          <p:cNvPr id="12" name="TextBox 11"/>
          <p:cNvSpPr txBox="1"/>
          <p:nvPr/>
        </p:nvSpPr>
        <p:spPr>
          <a:xfrm>
            <a:off x="533400" y="1371600"/>
            <a:ext cx="9448800" cy="769441"/>
          </a:xfrm>
          <a:prstGeom prst="rect">
            <a:avLst/>
          </a:prstGeom>
          <a:noFill/>
        </p:spPr>
        <p:txBody>
          <a:bodyPr wrap="square" rtlCol="0">
            <a:spAutoFit/>
          </a:bodyPr>
          <a:lstStyle/>
          <a:p>
            <a:r>
              <a:rPr lang="en-US" sz="4400" dirty="0">
                <a:latin typeface="Comic Sans MS"/>
                <a:cs typeface="Comic Sans MS"/>
              </a:rPr>
              <a:t> </a:t>
            </a:r>
            <a:r>
              <a:rPr lang="en-US" sz="4400" dirty="0" smtClean="0">
                <a:latin typeface="Comic Sans MS"/>
                <a:cs typeface="Comic Sans MS"/>
              </a:rPr>
              <a:t>by calling it exercise, </a:t>
            </a:r>
          </a:p>
        </p:txBody>
      </p:sp>
      <p:sp>
        <p:nvSpPr>
          <p:cNvPr id="13" name="TextBox 12"/>
          <p:cNvSpPr txBox="1"/>
          <p:nvPr/>
        </p:nvSpPr>
        <p:spPr>
          <a:xfrm>
            <a:off x="1084825" y="1371600"/>
            <a:ext cx="7449575" cy="1446550"/>
          </a:xfrm>
          <a:prstGeom prst="rect">
            <a:avLst/>
          </a:prstGeom>
          <a:noFill/>
        </p:spPr>
        <p:txBody>
          <a:bodyPr wrap="none" rtlCol="0">
            <a:spAutoFit/>
          </a:bodyPr>
          <a:lstStyle/>
          <a:p>
            <a:r>
              <a:rPr lang="en-US" sz="4400" dirty="0">
                <a:latin typeface="Comic Sans MS"/>
                <a:cs typeface="Comic Sans MS"/>
              </a:rPr>
              <a:t> </a:t>
            </a:r>
            <a:r>
              <a:rPr lang="en-US" sz="4400" dirty="0" smtClean="0">
                <a:latin typeface="Comic Sans MS"/>
                <a:cs typeface="Comic Sans MS"/>
              </a:rPr>
              <a:t>					    doing it</a:t>
            </a:r>
          </a:p>
          <a:p>
            <a:r>
              <a:rPr lang="en-US" sz="4400" dirty="0">
                <a:latin typeface="Comic Sans MS"/>
                <a:cs typeface="Comic Sans MS"/>
              </a:rPr>
              <a:t>w</a:t>
            </a:r>
            <a:r>
              <a:rPr lang="en-US" sz="4400" dirty="0" smtClean="0">
                <a:latin typeface="Comic Sans MS"/>
                <a:cs typeface="Comic Sans MS"/>
              </a:rPr>
              <a:t>hen they’d rather not.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5400000">
            <a:off x="1819275" y="938213"/>
            <a:ext cx="586105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762000" y="0"/>
            <a:ext cx="4038600" cy="2057400"/>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4419600" y="-304800"/>
            <a:ext cx="4572000" cy="2057400"/>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1143000" y="228600"/>
            <a:ext cx="3764684" cy="1446550"/>
          </a:xfrm>
          <a:prstGeom prst="rect">
            <a:avLst/>
          </a:prstGeom>
          <a:noFill/>
        </p:spPr>
        <p:txBody>
          <a:bodyPr wrap="square" rtlCol="0">
            <a:spAutoFit/>
          </a:bodyPr>
          <a:lstStyle/>
          <a:p>
            <a:r>
              <a:rPr lang="en-US" sz="4400" dirty="0" smtClean="0">
                <a:latin typeface="Comic Sans MS"/>
                <a:cs typeface="Comic Sans MS"/>
              </a:rPr>
              <a:t>That sounds</a:t>
            </a:r>
          </a:p>
          <a:p>
            <a:r>
              <a:rPr lang="en-US" sz="4400" dirty="0" smtClean="0">
                <a:latin typeface="Comic Sans MS"/>
                <a:cs typeface="Comic Sans MS"/>
              </a:rPr>
              <a:t>  like a job</a:t>
            </a:r>
            <a:endParaRPr lang="en-US" sz="4400" dirty="0">
              <a:latin typeface="Comic Sans MS"/>
              <a:cs typeface="Comic Sans MS"/>
            </a:endParaRPr>
          </a:p>
        </p:txBody>
      </p:sp>
      <p:sp>
        <p:nvSpPr>
          <p:cNvPr id="7" name="TextBox 6"/>
          <p:cNvSpPr txBox="1"/>
          <p:nvPr/>
        </p:nvSpPr>
        <p:spPr>
          <a:xfrm>
            <a:off x="4953000" y="-76200"/>
            <a:ext cx="4419600" cy="1446550"/>
          </a:xfrm>
          <a:prstGeom prst="rect">
            <a:avLst/>
          </a:prstGeom>
          <a:noFill/>
        </p:spPr>
        <p:txBody>
          <a:bodyPr wrap="square" rtlCol="0">
            <a:spAutoFit/>
          </a:bodyPr>
          <a:lstStyle/>
          <a:p>
            <a:r>
              <a:rPr lang="en-US" sz="4400" dirty="0" smtClean="0">
                <a:latin typeface="Comic Sans MS"/>
                <a:cs typeface="Comic Sans MS"/>
              </a:rPr>
              <a:t>  Except you</a:t>
            </a:r>
          </a:p>
          <a:p>
            <a:r>
              <a:rPr lang="en-US" sz="4400" dirty="0">
                <a:latin typeface="Comic Sans MS"/>
                <a:cs typeface="Comic Sans MS"/>
              </a:rPr>
              <a:t>d</a:t>
            </a:r>
            <a:r>
              <a:rPr lang="en-US" sz="4400" dirty="0" smtClean="0">
                <a:latin typeface="Comic Sans MS"/>
                <a:cs typeface="Comic Sans MS"/>
              </a:rPr>
              <a:t>on’t get paid.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5400000">
            <a:off x="1646238" y="1006475"/>
            <a:ext cx="5932488" cy="474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609600" y="29029"/>
            <a:ext cx="4038600" cy="2057400"/>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4495800" y="25400"/>
            <a:ext cx="4038600" cy="2057400"/>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1200360" y="0"/>
            <a:ext cx="3066840" cy="2123658"/>
          </a:xfrm>
          <a:prstGeom prst="rect">
            <a:avLst/>
          </a:prstGeom>
          <a:noFill/>
        </p:spPr>
        <p:txBody>
          <a:bodyPr wrap="none" rtlCol="0">
            <a:spAutoFit/>
          </a:bodyPr>
          <a:lstStyle/>
          <a:p>
            <a:r>
              <a:rPr lang="en-US" sz="4400" dirty="0" smtClean="0">
                <a:latin typeface="Comic Sans MS"/>
                <a:cs typeface="Comic Sans MS"/>
              </a:rPr>
              <a:t>So play is</a:t>
            </a:r>
          </a:p>
          <a:p>
            <a:r>
              <a:rPr lang="en-US" sz="4400" dirty="0">
                <a:latin typeface="Comic Sans MS"/>
                <a:cs typeface="Comic Sans MS"/>
              </a:rPr>
              <a:t>w</a:t>
            </a:r>
            <a:r>
              <a:rPr lang="en-US" sz="4400" dirty="0" smtClean="0">
                <a:latin typeface="Comic Sans MS"/>
                <a:cs typeface="Comic Sans MS"/>
              </a:rPr>
              <a:t>orse than</a:t>
            </a:r>
          </a:p>
          <a:p>
            <a:r>
              <a:rPr lang="en-US" sz="4400" dirty="0" smtClean="0">
                <a:latin typeface="Comic Sans MS"/>
                <a:cs typeface="Comic Sans MS"/>
              </a:rPr>
              <a:t>   work?</a:t>
            </a:r>
            <a:r>
              <a:rPr lang="en-US" dirty="0" smtClean="0"/>
              <a:t> </a:t>
            </a:r>
            <a:endParaRPr lang="en-US" dirty="0"/>
          </a:p>
        </p:txBody>
      </p:sp>
      <p:sp>
        <p:nvSpPr>
          <p:cNvPr id="7" name="TextBox 6"/>
          <p:cNvSpPr txBox="1"/>
          <p:nvPr/>
        </p:nvSpPr>
        <p:spPr>
          <a:xfrm>
            <a:off x="4953000" y="0"/>
            <a:ext cx="3164924" cy="2123658"/>
          </a:xfrm>
          <a:prstGeom prst="rect">
            <a:avLst/>
          </a:prstGeom>
          <a:noFill/>
        </p:spPr>
        <p:txBody>
          <a:bodyPr wrap="none" rtlCol="0">
            <a:spAutoFit/>
          </a:bodyPr>
          <a:lstStyle/>
          <a:p>
            <a:r>
              <a:rPr lang="en-US" sz="4400" dirty="0" smtClean="0">
                <a:latin typeface="Comic Sans MS"/>
                <a:cs typeface="Comic Sans MS"/>
              </a:rPr>
              <a:t>   Being a </a:t>
            </a:r>
          </a:p>
          <a:p>
            <a:r>
              <a:rPr lang="en-US" sz="4400" dirty="0" smtClean="0">
                <a:latin typeface="Comic Sans MS"/>
                <a:cs typeface="Comic Sans MS"/>
              </a:rPr>
              <a:t>grown-up is</a:t>
            </a:r>
          </a:p>
          <a:p>
            <a:r>
              <a:rPr lang="en-US" sz="4400" dirty="0" smtClean="0">
                <a:latin typeface="Comic Sans MS"/>
                <a:cs typeface="Comic Sans MS"/>
              </a:rPr>
              <a:t>    tough. </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172034"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4" name="Rectangle 3"/>
          <p:cNvSpPr/>
          <p:nvPr/>
        </p:nvSpPr>
        <p:spPr>
          <a:xfrm>
            <a:off x="0" y="0"/>
            <a:ext cx="9144000" cy="68580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FFFFFF"/>
                </a:solidFill>
                <a:latin typeface="Calibri" charset="0"/>
                <a:ea typeface="ＭＳ Ｐゴシック" charset="0"/>
                <a:cs typeface="ＭＳ Ｐゴシック" charset="0"/>
              </a:rPr>
              <a:t>We doinWE</a:t>
            </a:r>
          </a:p>
        </p:txBody>
      </p:sp>
      <p:pic>
        <p:nvPicPr>
          <p:cNvPr id="17203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55800" y="2071688"/>
            <a:ext cx="7188200"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Rectangle 5"/>
          <p:cNvSpPr>
            <a:spLocks noChangeArrowheads="1"/>
          </p:cNvSpPr>
          <p:nvPr/>
        </p:nvSpPr>
        <p:spPr bwMode="auto">
          <a:xfrm>
            <a:off x="0" y="0"/>
            <a:ext cx="9144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6000" b="1" dirty="0">
                <a:solidFill>
                  <a:srgbClr val="FFFF00"/>
                </a:solidFill>
                <a:cs typeface="Arial" charset="0"/>
              </a:rPr>
              <a:t>We don’t stop playing</a:t>
            </a:r>
          </a:p>
          <a:p>
            <a:pPr algn="r"/>
            <a:r>
              <a:rPr lang="en-US" sz="6000" b="1" dirty="0">
                <a:solidFill>
                  <a:srgbClr val="FFFF00"/>
                </a:solidFill>
                <a:cs typeface="Arial" charset="0"/>
              </a:rPr>
              <a:t>because we grow old. </a:t>
            </a:r>
            <a:endParaRPr lang="en-US" sz="6000" dirty="0">
              <a:solidFill>
                <a:srgbClr val="FFFF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173058"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4" name="Rectangle 3"/>
          <p:cNvSpPr/>
          <p:nvPr/>
        </p:nvSpPr>
        <p:spPr>
          <a:xfrm>
            <a:off x="0" y="0"/>
            <a:ext cx="9144000" cy="68580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FFFFFF"/>
                </a:solidFill>
                <a:latin typeface="Calibri" charset="0"/>
                <a:ea typeface="ＭＳ Ｐゴシック" charset="0"/>
                <a:cs typeface="ＭＳ Ｐゴシック" charset="0"/>
              </a:rPr>
              <a:t>We doinWE</a:t>
            </a:r>
          </a:p>
        </p:txBody>
      </p:sp>
      <p:pic>
        <p:nvPicPr>
          <p:cNvPr id="173060"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55800" y="2071688"/>
            <a:ext cx="7188200"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Rectangle 5"/>
          <p:cNvSpPr>
            <a:spLocks noChangeArrowheads="1"/>
          </p:cNvSpPr>
          <p:nvPr/>
        </p:nvSpPr>
        <p:spPr bwMode="auto">
          <a:xfrm>
            <a:off x="0" y="0"/>
            <a:ext cx="9144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6000" b="1" dirty="0">
                <a:solidFill>
                  <a:srgbClr val="FFFF00"/>
                </a:solidFill>
                <a:cs typeface="Arial" charset="0"/>
              </a:rPr>
              <a:t>We grow old because we stop playing. </a:t>
            </a:r>
            <a:endParaRPr lang="en-US" sz="6000" dirty="0">
              <a:solidFill>
                <a:srgbClr val="FFFF00"/>
              </a:solidFill>
              <a:cs typeface="Arial" charset="0"/>
            </a:endParaRPr>
          </a:p>
        </p:txBody>
      </p:sp>
      <p:sp>
        <p:nvSpPr>
          <p:cNvPr id="7" name="Freeform 6"/>
          <p:cNvSpPr/>
          <p:nvPr/>
        </p:nvSpPr>
        <p:spPr>
          <a:xfrm>
            <a:off x="5591175" y="4260850"/>
            <a:ext cx="488950" cy="439738"/>
          </a:xfrm>
          <a:custGeom>
            <a:avLst/>
            <a:gdLst>
              <a:gd name="connsiteX0" fmla="*/ 0 w 489329"/>
              <a:gd name="connsiteY0" fmla="*/ 406889 h 439879"/>
              <a:gd name="connsiteX1" fmla="*/ 65977 w 489329"/>
              <a:gd name="connsiteY1" fmla="*/ 241934 h 439879"/>
              <a:gd name="connsiteX2" fmla="*/ 164942 w 489329"/>
              <a:gd name="connsiteY2" fmla="*/ 27492 h 439879"/>
              <a:gd name="connsiteX3" fmla="*/ 362873 w 489329"/>
              <a:gd name="connsiteY3" fmla="*/ 76979 h 439879"/>
              <a:gd name="connsiteX4" fmla="*/ 478333 w 489329"/>
              <a:gd name="connsiteY4" fmla="*/ 258429 h 439879"/>
              <a:gd name="connsiteX5" fmla="*/ 296896 w 489329"/>
              <a:gd name="connsiteY5" fmla="*/ 192447 h 439879"/>
              <a:gd name="connsiteX6" fmla="*/ 428850 w 489329"/>
              <a:gd name="connsiteY6" fmla="*/ 324411 h 439879"/>
              <a:gd name="connsiteX7" fmla="*/ 296896 w 489329"/>
              <a:gd name="connsiteY7" fmla="*/ 324411 h 439879"/>
              <a:gd name="connsiteX8" fmla="*/ 395862 w 489329"/>
              <a:gd name="connsiteY8" fmla="*/ 423384 h 439879"/>
              <a:gd name="connsiteX9" fmla="*/ 230919 w 489329"/>
              <a:gd name="connsiteY9" fmla="*/ 423384 h 439879"/>
              <a:gd name="connsiteX10" fmla="*/ 230919 w 489329"/>
              <a:gd name="connsiteY10" fmla="*/ 406889 h 439879"/>
              <a:gd name="connsiteX11" fmla="*/ 263908 w 489329"/>
              <a:gd name="connsiteY11" fmla="*/ 406889 h 43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329" h="439879">
                <a:moveTo>
                  <a:pt x="0" y="406889"/>
                </a:moveTo>
                <a:cubicBezTo>
                  <a:pt x="19243" y="356028"/>
                  <a:pt x="38487" y="305167"/>
                  <a:pt x="65977" y="241934"/>
                </a:cubicBezTo>
                <a:cubicBezTo>
                  <a:pt x="93467" y="178701"/>
                  <a:pt x="115459" y="54985"/>
                  <a:pt x="164942" y="27492"/>
                </a:cubicBezTo>
                <a:cubicBezTo>
                  <a:pt x="214425" y="0"/>
                  <a:pt x="310641" y="38490"/>
                  <a:pt x="362873" y="76979"/>
                </a:cubicBezTo>
                <a:cubicBezTo>
                  <a:pt x="415105" y="115469"/>
                  <a:pt x="489329" y="239184"/>
                  <a:pt x="478333" y="258429"/>
                </a:cubicBezTo>
                <a:cubicBezTo>
                  <a:pt x="467337" y="277674"/>
                  <a:pt x="305143" y="181450"/>
                  <a:pt x="296896" y="192447"/>
                </a:cubicBezTo>
                <a:cubicBezTo>
                  <a:pt x="288649" y="203444"/>
                  <a:pt x="428850" y="302417"/>
                  <a:pt x="428850" y="324411"/>
                </a:cubicBezTo>
                <a:cubicBezTo>
                  <a:pt x="428850" y="346405"/>
                  <a:pt x="302394" y="307916"/>
                  <a:pt x="296896" y="324411"/>
                </a:cubicBezTo>
                <a:cubicBezTo>
                  <a:pt x="291398" y="340906"/>
                  <a:pt x="406858" y="406889"/>
                  <a:pt x="395862" y="423384"/>
                </a:cubicBezTo>
                <a:cubicBezTo>
                  <a:pt x="384866" y="439879"/>
                  <a:pt x="258409" y="426133"/>
                  <a:pt x="230919" y="423384"/>
                </a:cubicBezTo>
                <a:cubicBezTo>
                  <a:pt x="203429" y="420635"/>
                  <a:pt x="225421" y="409638"/>
                  <a:pt x="230919" y="406889"/>
                </a:cubicBezTo>
                <a:cubicBezTo>
                  <a:pt x="236417" y="404140"/>
                  <a:pt x="250162" y="405514"/>
                  <a:pt x="263908" y="406889"/>
                </a:cubicBezTo>
              </a:path>
            </a:pathLst>
          </a:custGeom>
          <a:ln w="57150" cap="flat" cmpd="sng" algn="ctr">
            <a:solidFill>
              <a:schemeClr val="tx1">
                <a:lumMod val="95000"/>
                <a:lumOff val="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Calibri" charset="0"/>
              <a:ea typeface="ＭＳ Ｐゴシック" charset="0"/>
              <a:cs typeface="ＭＳ Ｐゴシック" charset="0"/>
            </a:endParaRPr>
          </a:p>
        </p:txBody>
      </p:sp>
      <p:sp>
        <p:nvSpPr>
          <p:cNvPr id="2" name="Moon 1"/>
          <p:cNvSpPr/>
          <p:nvPr/>
        </p:nvSpPr>
        <p:spPr>
          <a:xfrm rot="2648801">
            <a:off x="4756150" y="3387725"/>
            <a:ext cx="762000" cy="1092200"/>
          </a:xfrm>
          <a:prstGeom prst="moon">
            <a:avLst>
              <a:gd name="adj" fmla="val 67676"/>
            </a:avLst>
          </a:prstGeom>
          <a:solidFill>
            <a:srgbClr val="E8C2A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Box 3"/>
          <p:cNvSpPr txBox="1">
            <a:spLocks noChangeArrowheads="1"/>
          </p:cNvSpPr>
          <p:nvPr/>
        </p:nvSpPr>
        <p:spPr bwMode="auto">
          <a:xfrm>
            <a:off x="0" y="0"/>
            <a:ext cx="87550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r>
              <a:rPr lang="en-US" sz="8000" b="1" dirty="0">
                <a:solidFill>
                  <a:schemeClr val="bg1"/>
                </a:solidFill>
              </a:rPr>
              <a:t>Let</a:t>
            </a:r>
            <a:r>
              <a:rPr lang="ja-JP" altLang="en-US" sz="8000" b="1">
                <a:solidFill>
                  <a:schemeClr val="bg1"/>
                </a:solidFill>
              </a:rPr>
              <a:t>’</a:t>
            </a:r>
            <a:r>
              <a:rPr lang="en-US" altLang="ja-JP" sz="8000" b="1" dirty="0">
                <a:solidFill>
                  <a:schemeClr val="bg1"/>
                </a:solidFill>
              </a:rPr>
              <a:t>s get physical</a:t>
            </a:r>
            <a:endParaRPr lang="en-US" sz="8000" b="1" dirty="0">
              <a:solidFill>
                <a:schemeClr val="bg1"/>
              </a:solidFill>
            </a:endParaRPr>
          </a:p>
        </p:txBody>
      </p:sp>
      <p:pic>
        <p:nvPicPr>
          <p:cNvPr id="11266"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22425" y="0"/>
            <a:ext cx="10766425"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990600" y="228600"/>
            <a:ext cx="7772400" cy="1752600"/>
          </a:xfrm>
          <a:prstGeom prst="roundRect">
            <a:avLst/>
          </a:prstGeom>
          <a:solidFill>
            <a:schemeClr val="bg1">
              <a:alpha val="74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270" name="TextBox 2"/>
          <p:cNvSpPr txBox="1">
            <a:spLocks noChangeArrowheads="1"/>
          </p:cNvSpPr>
          <p:nvPr/>
        </p:nvSpPr>
        <p:spPr bwMode="auto">
          <a:xfrm>
            <a:off x="1066800" y="609600"/>
            <a:ext cx="78501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600" b="1" dirty="0">
                <a:solidFill>
                  <a:srgbClr val="800000"/>
                </a:solidFill>
                <a:latin typeface="Gill Sans" charset="0"/>
                <a:cs typeface="Gill Sans" charset="0"/>
              </a:rPr>
              <a:t>Let’s get physical!</a:t>
            </a:r>
          </a:p>
        </p:txBody>
      </p:sp>
      <p:pic>
        <p:nvPicPr>
          <p:cNvPr id="11271" name="03 Physical.m4a">
            <a:hlinkClick r:id="" action="ppaction://media"/>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00200" y="7010400"/>
            <a:ext cx="4826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extBox 3"/>
          <p:cNvSpPr txBox="1">
            <a:spLocks noChangeArrowheads="1"/>
          </p:cNvSpPr>
          <p:nvPr/>
        </p:nvSpPr>
        <p:spPr bwMode="auto">
          <a:xfrm>
            <a:off x="0" y="0"/>
            <a:ext cx="87550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r>
              <a:rPr lang="en-US" sz="8000" b="1" dirty="0">
                <a:solidFill>
                  <a:schemeClr val="bg1"/>
                </a:solidFill>
              </a:rPr>
              <a:t>Let</a:t>
            </a:r>
            <a:r>
              <a:rPr lang="ja-JP" altLang="en-US" sz="8000" b="1">
                <a:solidFill>
                  <a:schemeClr val="bg1"/>
                </a:solidFill>
              </a:rPr>
              <a:t>’</a:t>
            </a:r>
            <a:r>
              <a:rPr lang="en-US" altLang="ja-JP" sz="8000" b="1" dirty="0">
                <a:solidFill>
                  <a:schemeClr val="bg1"/>
                </a:solidFill>
              </a:rPr>
              <a:t>s get physical</a:t>
            </a:r>
            <a:endParaRPr lang="en-US" sz="8000" b="1" dirty="0">
              <a:solidFill>
                <a:schemeClr val="bg1"/>
              </a:solidFill>
            </a:endParaRPr>
          </a:p>
        </p:txBody>
      </p:sp>
      <p:pic>
        <p:nvPicPr>
          <p:cNvPr id="174082"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22425" y="0"/>
            <a:ext cx="10766425"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2743200" y="5791200"/>
            <a:ext cx="6254750" cy="708025"/>
          </a:xfrm>
          <a:prstGeom prst="roundRect">
            <a:avLst/>
          </a:prstGeom>
          <a:solidFill>
            <a:schemeClr val="bg1">
              <a:alpha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00" name="Rectangle 4"/>
          <p:cNvSpPr>
            <a:spLocks noChangeArrowheads="1"/>
          </p:cNvSpPr>
          <p:nvPr/>
        </p:nvSpPr>
        <p:spPr bwMode="auto">
          <a:xfrm>
            <a:off x="2828925" y="5768975"/>
            <a:ext cx="6283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dirty="0">
                <a:solidFill>
                  <a:srgbClr val="800000"/>
                </a:solidFill>
              </a:rPr>
              <a:t> I hope you were moved</a:t>
            </a:r>
            <a:r>
              <a:rPr lang="en-US" sz="4000" b="1" dirty="0">
                <a:solidFill>
                  <a:srgbClr val="FFFF00"/>
                </a:solidFill>
              </a:rPr>
              <a:t>  	</a:t>
            </a:r>
            <a:endParaRPr lang="en-US" sz="4000" dirty="0">
              <a:solidFill>
                <a:srgbClr val="FFFF00"/>
              </a:solidFill>
            </a:endParaRPr>
          </a:p>
        </p:txBody>
      </p:sp>
      <p:sp>
        <p:nvSpPr>
          <p:cNvPr id="2" name="Rounded Rectangle 1"/>
          <p:cNvSpPr/>
          <p:nvPr/>
        </p:nvSpPr>
        <p:spPr>
          <a:xfrm>
            <a:off x="3276600" y="228600"/>
            <a:ext cx="5486400" cy="1752600"/>
          </a:xfrm>
          <a:prstGeom prst="roundRect">
            <a:avLst/>
          </a:prstGeom>
          <a:solidFill>
            <a:schemeClr val="bg1">
              <a:alpha val="74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74086" name="TextBox 2"/>
          <p:cNvSpPr txBox="1">
            <a:spLocks noChangeArrowheads="1"/>
          </p:cNvSpPr>
          <p:nvPr/>
        </p:nvSpPr>
        <p:spPr bwMode="auto">
          <a:xfrm>
            <a:off x="3657600" y="533400"/>
            <a:ext cx="50355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600" b="1" dirty="0">
                <a:solidFill>
                  <a:srgbClr val="800000"/>
                </a:solidFill>
                <a:latin typeface="Gill Sans" charset="0"/>
                <a:cs typeface="Gill Sans" charset="0"/>
              </a:rPr>
              <a:t>Thank you!</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10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shrimp physical.mov" descr="/Users/marchelgesen/Documents/physical/shrimp physical.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7938"/>
            <a:ext cx="9144000" cy="687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0" name="TextBox 3"/>
          <p:cNvSpPr txBox="1">
            <a:spLocks noChangeArrowheads="1"/>
          </p:cNvSpPr>
          <p:nvPr/>
        </p:nvSpPr>
        <p:spPr bwMode="auto">
          <a:xfrm>
            <a:off x="2270125" y="5257800"/>
            <a:ext cx="66452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400" dirty="0">
                <a:solidFill>
                  <a:schemeClr val="bg1"/>
                </a:solidFill>
              </a:rPr>
              <a:t>Thanks to </a:t>
            </a:r>
            <a:r>
              <a:rPr lang="en-US" sz="4400" dirty="0">
                <a:solidFill>
                  <a:srgbClr val="FFFF00"/>
                </a:solidFill>
              </a:rPr>
              <a:t>you</a:t>
            </a:r>
            <a:r>
              <a:rPr lang="en-US" sz="4400" dirty="0">
                <a:solidFill>
                  <a:schemeClr val="bg1"/>
                </a:solidFill>
              </a:rPr>
              <a:t> for playing. </a:t>
            </a:r>
            <a:endParaRPr lang="en-US" sz="4400"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8507" fill="hold"/>
                                        <p:tgtEl>
                                          <p:spTgt spid="952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5234"/>
                </p:tgtEl>
              </p:cMediaNode>
            </p:video>
            <p:seq concurrent="1" nextAc="seek">
              <p:cTn id="8" restart="whenNotActive" fill="hold" evtFilter="cancelBubble" nodeType="interactiveSeq">
                <p:stCondLst>
                  <p:cond evt="onClick" delay="0">
                    <p:tgtEl>
                      <p:spTgt spid="9523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95234"/>
                                        </p:tgtEl>
                                      </p:cBhvr>
                                    </p:cmd>
                                  </p:childTnLst>
                                </p:cTn>
                              </p:par>
                            </p:childTnLst>
                          </p:cTn>
                        </p:par>
                      </p:childTnLst>
                    </p:cTn>
                  </p:par>
                </p:childTnLst>
              </p:cTn>
              <p:nextCondLst>
                <p:cond evt="onClick" delay="0">
                  <p:tgtEl>
                    <p:spTgt spid="95234"/>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594724459"/>
      </p:ext>
    </p:extLst>
  </p:cSld>
  <p:clrMapOvr>
    <a:masterClrMapping/>
  </p:clrMapOvr>
  <p:transition xmlns:p14="http://schemas.microsoft.com/office/powerpoint/2010/mai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66635247"/>
      </p:ext>
    </p:extLst>
  </p:cSld>
  <p:clrMapOvr>
    <a:masterClrMapping/>
  </p:clrMapOvr>
  <p:transition xmlns:p14="http://schemas.microsoft.com/office/powerpoint/2010/mai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Box 3"/>
          <p:cNvSpPr txBox="1">
            <a:spLocks noChangeArrowheads="1"/>
          </p:cNvSpPr>
          <p:nvPr/>
        </p:nvSpPr>
        <p:spPr bwMode="auto">
          <a:xfrm>
            <a:off x="0" y="0"/>
            <a:ext cx="87550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r>
              <a:rPr lang="en-US" sz="8000" b="1" dirty="0">
                <a:solidFill>
                  <a:schemeClr val="bg1"/>
                </a:solidFill>
              </a:rPr>
              <a:t>Let</a:t>
            </a:r>
            <a:r>
              <a:rPr lang="ja-JP" altLang="en-US" sz="8000" b="1">
                <a:solidFill>
                  <a:schemeClr val="bg1"/>
                </a:solidFill>
              </a:rPr>
              <a:t>’</a:t>
            </a:r>
            <a:r>
              <a:rPr lang="en-US" altLang="ja-JP" sz="8000" b="1" dirty="0">
                <a:solidFill>
                  <a:schemeClr val="bg1"/>
                </a:solidFill>
              </a:rPr>
              <a:t>s get physical</a:t>
            </a:r>
            <a:endParaRPr lang="en-US" sz="8000" b="1" dirty="0">
              <a:solidFill>
                <a:schemeClr val="bg1"/>
              </a:solidFill>
            </a:endParaRPr>
          </a:p>
        </p:txBody>
      </p:sp>
      <p:pic>
        <p:nvPicPr>
          <p:cNvPr id="13314"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22425" y="0"/>
            <a:ext cx="10766425"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990600" y="228600"/>
            <a:ext cx="7772400" cy="1752600"/>
          </a:xfrm>
          <a:prstGeom prst="roundRect">
            <a:avLst/>
          </a:prstGeom>
          <a:solidFill>
            <a:schemeClr val="bg1">
              <a:alpha val="74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316" name="TextBox 2"/>
          <p:cNvSpPr txBox="1">
            <a:spLocks noChangeArrowheads="1"/>
          </p:cNvSpPr>
          <p:nvPr/>
        </p:nvSpPr>
        <p:spPr bwMode="auto">
          <a:xfrm>
            <a:off x="1535113" y="0"/>
            <a:ext cx="83708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600" b="1" dirty="0">
                <a:solidFill>
                  <a:srgbClr val="800000"/>
                </a:solidFill>
                <a:latin typeface="Gill Sans" charset="0"/>
                <a:cs typeface="Gill Sans" charset="0"/>
              </a:rPr>
              <a:t>The brain/body</a:t>
            </a:r>
          </a:p>
          <a:p>
            <a:r>
              <a:rPr lang="en-US" sz="6600" b="1" dirty="0">
                <a:solidFill>
                  <a:srgbClr val="800000"/>
                </a:solidFill>
                <a:latin typeface="Gill Sans" charset="0"/>
                <a:cs typeface="Gill Sans" charset="0"/>
              </a:rPr>
              <a:t>connection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584200"/>
            <a:ext cx="4178300" cy="6273800"/>
          </a:xfrm>
          <a:prstGeom prst="rect">
            <a:avLst/>
          </a:prstGeom>
        </p:spPr>
      </p:pic>
      <p:sp>
        <p:nvSpPr>
          <p:cNvPr id="7" name="TextBox 6"/>
          <p:cNvSpPr txBox="1"/>
          <p:nvPr/>
        </p:nvSpPr>
        <p:spPr>
          <a:xfrm>
            <a:off x="4127690" y="1093752"/>
            <a:ext cx="4935816" cy="2862322"/>
          </a:xfrm>
          <a:prstGeom prst="rect">
            <a:avLst/>
          </a:prstGeom>
          <a:noFill/>
        </p:spPr>
        <p:txBody>
          <a:bodyPr wrap="none" rtlCol="0">
            <a:spAutoFit/>
          </a:bodyPr>
          <a:lstStyle/>
          <a:p>
            <a:r>
              <a:rPr lang="en-US" sz="6000" b="1" dirty="0" smtClean="0">
                <a:latin typeface="Gill Sans"/>
                <a:cs typeface="Gill Sans"/>
              </a:rPr>
              <a:t>Throughline</a:t>
            </a:r>
          </a:p>
          <a:p>
            <a:pPr algn="r"/>
            <a:endParaRPr lang="en-US" sz="6000" b="1" dirty="0">
              <a:latin typeface="Gill Sans"/>
              <a:cs typeface="Gill Sans"/>
            </a:endParaRPr>
          </a:p>
          <a:p>
            <a:pPr algn="r"/>
            <a:r>
              <a:rPr lang="en-US" sz="6000" b="1" u="sng" dirty="0" smtClean="0">
                <a:solidFill>
                  <a:srgbClr val="800000"/>
                </a:solidFill>
                <a:latin typeface="Gill Sans"/>
                <a:cs typeface="Gill Sans"/>
              </a:rPr>
              <a:t>&lt;</a:t>
            </a:r>
            <a:r>
              <a:rPr lang="en-US" sz="6000" b="1" dirty="0" smtClean="0">
                <a:solidFill>
                  <a:srgbClr val="800000"/>
                </a:solidFill>
                <a:latin typeface="Gill Sans"/>
                <a:cs typeface="Gill Sans"/>
              </a:rPr>
              <a:t>   15 words</a:t>
            </a:r>
            <a:endParaRPr lang="en-US" sz="6000" b="1" u="sng" dirty="0">
              <a:solidFill>
                <a:srgbClr val="800000"/>
              </a:solidFill>
              <a:latin typeface="Gill Sans"/>
              <a:cs typeface="Gill Sans"/>
            </a:endParaRPr>
          </a:p>
        </p:txBody>
      </p:sp>
      <p:sp>
        <p:nvSpPr>
          <p:cNvPr id="8" name="TextBox 7"/>
          <p:cNvSpPr txBox="1"/>
          <p:nvPr/>
        </p:nvSpPr>
        <p:spPr>
          <a:xfrm>
            <a:off x="4267200" y="76200"/>
            <a:ext cx="4663971" cy="6740306"/>
          </a:xfrm>
          <a:prstGeom prst="rect">
            <a:avLst/>
          </a:prstGeom>
          <a:noFill/>
        </p:spPr>
        <p:txBody>
          <a:bodyPr wrap="square" rtlCol="0">
            <a:spAutoFit/>
          </a:bodyPr>
          <a:lstStyle/>
          <a:p>
            <a:pPr algn="r"/>
            <a:r>
              <a:rPr lang="en-US" sz="5400" b="1" dirty="0" smtClean="0">
                <a:solidFill>
                  <a:srgbClr val="800000"/>
                </a:solidFill>
                <a:latin typeface="Gill Sans"/>
                <a:cs typeface="Gill Sans"/>
              </a:rPr>
              <a:t>I’ll share  reasons &amp; ways we can  &amp; should use physical activities </a:t>
            </a:r>
          </a:p>
          <a:p>
            <a:pPr algn="r"/>
            <a:r>
              <a:rPr lang="en-US" sz="5400" b="1" dirty="0" smtClean="0">
                <a:solidFill>
                  <a:srgbClr val="800000"/>
                </a:solidFill>
                <a:latin typeface="Gill Sans"/>
                <a:cs typeface="Gill Sans"/>
              </a:rPr>
              <a:t>in  our classes</a:t>
            </a:r>
            <a:endParaRPr lang="en-US" sz="6000" b="1" dirty="0" smtClean="0">
              <a:solidFill>
                <a:srgbClr val="800000"/>
              </a:solidFill>
              <a:latin typeface="Gill Sans"/>
              <a:cs typeface="Gill Sans"/>
            </a:endParaRPr>
          </a:p>
        </p:txBody>
      </p:sp>
    </p:spTree>
    <p:extLst>
      <p:ext uri="{BB962C8B-B14F-4D97-AF65-F5344CB8AC3E}">
        <p14:creationId xmlns:p14="http://schemas.microsoft.com/office/powerpoint/2010/main" val="173378063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7" grpId="1" build="allAtOnce"/>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p:cNvSpPr>
          <p:nvPr/>
        </p:nvSpPr>
        <p:spPr bwMode="auto">
          <a:xfrm>
            <a:off x="0" y="0"/>
            <a:ext cx="40767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9600" b="1" dirty="0">
                <a:solidFill>
                  <a:srgbClr val="632523"/>
                </a:solidFill>
                <a:latin typeface="Gill Sans" charset="0"/>
                <a:cs typeface="Gill Sans" charset="0"/>
              </a:rPr>
              <a:t>Goals: </a:t>
            </a:r>
            <a:endParaRPr lang="ja-JP" altLang="en-US" sz="8000" b="1">
              <a:solidFill>
                <a:srgbClr val="632523"/>
              </a:solidFill>
              <a:latin typeface="Gill Sans" charset="0"/>
              <a:ea typeface="Osaka" charset="0"/>
              <a:cs typeface="Osaka" charset="0"/>
            </a:endParaRPr>
          </a:p>
        </p:txBody>
      </p:sp>
      <p:sp>
        <p:nvSpPr>
          <p:cNvPr id="15362" name="Rectangle 3"/>
          <p:cNvSpPr>
            <a:spLocks noChangeArrowheads="1"/>
          </p:cNvSpPr>
          <p:nvPr/>
        </p:nvSpPr>
        <p:spPr bwMode="auto">
          <a:xfrm>
            <a:off x="0" y="46466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ja-JP" altLang="en-US" sz="1800" b="1">
              <a:solidFill>
                <a:schemeClr val="accent2"/>
              </a:solidFill>
              <a:ea typeface="Osaka" charset="0"/>
              <a:cs typeface="Osaka" charset="0"/>
            </a:endParaRPr>
          </a:p>
        </p:txBody>
      </p:sp>
      <p:sp>
        <p:nvSpPr>
          <p:cNvPr id="7" name="Rectangle 6"/>
          <p:cNvSpPr>
            <a:spLocks noChangeArrowheads="1"/>
          </p:cNvSpPr>
          <p:nvPr/>
        </p:nvSpPr>
        <p:spPr bwMode="auto">
          <a:xfrm>
            <a:off x="-152400" y="1447800"/>
            <a:ext cx="47148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7200" b="1" dirty="0">
                <a:solidFill>
                  <a:srgbClr val="632523"/>
                </a:solidFill>
                <a:latin typeface="Gill Sans" charset="0"/>
                <a:cs typeface="Gill Sans" charset="0"/>
              </a:rPr>
              <a:t>share </a:t>
            </a:r>
          </a:p>
          <a:p>
            <a:pPr algn="r"/>
            <a:r>
              <a:rPr lang="en-US" sz="7200" b="1" dirty="0">
                <a:solidFill>
                  <a:srgbClr val="632523"/>
                </a:solidFill>
                <a:latin typeface="Gill Sans" charset="0"/>
                <a:cs typeface="Gill Sans" charset="0"/>
              </a:rPr>
              <a:t>activities</a:t>
            </a:r>
          </a:p>
          <a:p>
            <a:pPr algn="r"/>
            <a:endParaRPr lang="en-US" sz="8000" b="1" dirty="0"/>
          </a:p>
        </p:txBody>
      </p:sp>
      <p:sp>
        <p:nvSpPr>
          <p:cNvPr id="8" name="Rectangle 7"/>
          <p:cNvSpPr>
            <a:spLocks noChangeArrowheads="1"/>
          </p:cNvSpPr>
          <p:nvPr/>
        </p:nvSpPr>
        <p:spPr bwMode="auto">
          <a:xfrm>
            <a:off x="685800" y="3733800"/>
            <a:ext cx="3749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7200" b="1" dirty="0">
                <a:solidFill>
                  <a:srgbClr val="632523"/>
                </a:solidFill>
                <a:latin typeface="Gill Sans" charset="0"/>
                <a:cs typeface="Gill Sans" charset="0"/>
              </a:rPr>
              <a:t>reasons</a:t>
            </a:r>
          </a:p>
        </p:txBody>
      </p:sp>
      <p:pic>
        <p:nvPicPr>
          <p:cNvPr id="15365" name="Picture 8"/>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14850" y="-152400"/>
            <a:ext cx="462915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812800" y="5181600"/>
            <a:ext cx="3546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7200" b="1" dirty="0">
                <a:solidFill>
                  <a:srgbClr val="632523"/>
                </a:solidFill>
                <a:latin typeface="Gill Sans" charset="0"/>
                <a:cs typeface="Gill Sans" charset="0"/>
              </a:rPr>
              <a:t>science</a:t>
            </a:r>
          </a:p>
        </p:txBody>
      </p:sp>
      <p:sp>
        <p:nvSpPr>
          <p:cNvPr id="2" name="TextBox 1"/>
          <p:cNvSpPr txBox="1"/>
          <p:nvPr/>
        </p:nvSpPr>
        <p:spPr>
          <a:xfrm rot="20339140">
            <a:off x="48194" y="4828714"/>
            <a:ext cx="2441694" cy="1015663"/>
          </a:xfrm>
          <a:prstGeom prst="rect">
            <a:avLst/>
          </a:prstGeom>
          <a:noFill/>
        </p:spPr>
        <p:txBody>
          <a:bodyPr wrap="none" rtlCol="0">
            <a:spAutoFit/>
          </a:bodyPr>
          <a:lstStyle/>
          <a:p>
            <a:r>
              <a:rPr lang="en-US" sz="6000" b="1" dirty="0" smtClean="0">
                <a:solidFill>
                  <a:srgbClr val="800000"/>
                </a:solidFill>
                <a:latin typeface="Chalkduster"/>
                <a:cs typeface="Chalkduster"/>
              </a:rPr>
              <a:t>brain</a:t>
            </a:r>
            <a:endParaRPr lang="en-US" sz="6000" b="1" dirty="0">
              <a:solidFill>
                <a:srgbClr val="800000"/>
              </a:solidFill>
              <a:latin typeface="Chalkduster"/>
              <a:cs typeface="Chalkduster"/>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9"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609600" y="457200"/>
            <a:ext cx="82264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8800" b="1" dirty="0">
                <a:solidFill>
                  <a:srgbClr val="632523"/>
                </a:solidFill>
                <a:latin typeface="Gill Sans" charset="0"/>
                <a:cs typeface="Gill Sans" charset="0"/>
              </a:rPr>
              <a:t>Why physical? </a:t>
            </a:r>
            <a:endParaRPr lang="ja-JP" altLang="en-US" sz="8800" b="1">
              <a:solidFill>
                <a:srgbClr val="632523"/>
              </a:solidFill>
              <a:latin typeface="Gill Sans" charset="0"/>
              <a:ea typeface="Osaka" charset="0"/>
              <a:cs typeface="Osaka" charset="0"/>
            </a:endParaRPr>
          </a:p>
        </p:txBody>
      </p:sp>
      <p:sp>
        <p:nvSpPr>
          <p:cNvPr id="16386" name="Rectangle 3"/>
          <p:cNvSpPr>
            <a:spLocks noChangeArrowheads="1"/>
          </p:cNvSpPr>
          <p:nvPr/>
        </p:nvSpPr>
        <p:spPr bwMode="auto">
          <a:xfrm>
            <a:off x="0" y="4343400"/>
            <a:ext cx="311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400" b="1">
                <a:solidFill>
                  <a:schemeClr val="accent2"/>
                </a:solidFill>
                <a:latin typeface="Papyrus" charset="0"/>
                <a:ea typeface="Osaka" charset="0"/>
                <a:cs typeface="Osaka" charset="0"/>
              </a:rPr>
              <a:t> </a:t>
            </a:r>
            <a:endParaRPr lang="ja-JP" altLang="en-US" sz="1800" b="1">
              <a:solidFill>
                <a:schemeClr val="accent2"/>
              </a:solidFill>
              <a:ea typeface="Osaka" charset="0"/>
              <a:cs typeface="Osaka" charset="0"/>
            </a:endParaRPr>
          </a:p>
        </p:txBody>
      </p:sp>
      <p:pic>
        <p:nvPicPr>
          <p:cNvPr id="1638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3352800"/>
            <a:ext cx="814705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7788" y="2241550"/>
            <a:ext cx="9232901"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144000" cy="2590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TextBox 5"/>
          <p:cNvSpPr txBox="1">
            <a:spLocks noChangeArrowheads="1"/>
          </p:cNvSpPr>
          <p:nvPr/>
        </p:nvSpPr>
        <p:spPr bwMode="auto">
          <a:xfrm>
            <a:off x="228600" y="384175"/>
            <a:ext cx="88392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800" b="1" dirty="0">
                <a:solidFill>
                  <a:srgbClr val="FFFF00"/>
                </a:solidFill>
                <a:latin typeface="Gill Sans" charset="0"/>
                <a:cs typeface="Gill Sans" charset="0"/>
              </a:rPr>
              <a:t>10 - 20 km/day</a:t>
            </a:r>
          </a:p>
          <a:p>
            <a:pPr algn="r"/>
            <a:endParaRPr lang="en-US" b="1" dirty="0">
              <a:solidFill>
                <a:srgbClr val="FFFF00"/>
              </a:solidFill>
              <a:latin typeface="Gill Sans" charset="0"/>
              <a:cs typeface="Gill Sans" charset="0"/>
            </a:endParaRPr>
          </a:p>
        </p:txBody>
      </p:sp>
      <p:sp>
        <p:nvSpPr>
          <p:cNvPr id="7" name="Rectangle 6"/>
          <p:cNvSpPr/>
          <p:nvPr/>
        </p:nvSpPr>
        <p:spPr>
          <a:xfrm>
            <a:off x="1600200" y="3657600"/>
            <a:ext cx="9144000" cy="3200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extBox 1"/>
          <p:cNvSpPr txBox="1">
            <a:spLocks noChangeArrowheads="1"/>
          </p:cNvSpPr>
          <p:nvPr/>
        </p:nvSpPr>
        <p:spPr bwMode="auto">
          <a:xfrm>
            <a:off x="6683375" y="2217738"/>
            <a:ext cx="2147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2400" b="1" dirty="0">
                <a:solidFill>
                  <a:srgbClr val="FFFFFF"/>
                </a:solidFill>
                <a:latin typeface="Gill Sans" charset="0"/>
                <a:cs typeface="Gill Sans" charset="0"/>
              </a:rPr>
              <a:t>Medina 2014</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3000"/>
                                        <p:tgtEl>
                                          <p:spTgt spid="7"/>
                                        </p:tgtEl>
                                      </p:cBhvr>
                                    </p:animEffect>
                                    <p:set>
                                      <p:cBhvr>
                                        <p:cTn id="7" dur="1" fill="hold">
                                          <p:stCondLst>
                                            <p:cond delay="2999"/>
                                          </p:stCondLst>
                                        </p:cTn>
                                        <p:tgtEl>
                                          <p:spTgt spid="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18434"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pic>
        <p:nvPicPr>
          <p:cNvPr id="1843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66800" y="73025"/>
            <a:ext cx="9393238"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4"/>
          <p:cNvSpPr>
            <a:spLocks noChangeArrowheads="1"/>
          </p:cNvSpPr>
          <p:nvPr/>
        </p:nvSpPr>
        <p:spPr bwMode="auto">
          <a:xfrm>
            <a:off x="3124200" y="4572000"/>
            <a:ext cx="6019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ja-JP" sz="6600" b="1" dirty="0">
                <a:solidFill>
                  <a:srgbClr val="632523"/>
                </a:solidFill>
                <a:latin typeface="Gill Sans" charset="0"/>
                <a:cs typeface="Gill Sans" charset="0"/>
              </a:rPr>
              <a:t>They</a:t>
            </a:r>
          </a:p>
          <a:p>
            <a:pPr algn="r"/>
            <a:r>
              <a:rPr lang="en-US" altLang="ja-JP" sz="6600" b="1" dirty="0">
                <a:solidFill>
                  <a:srgbClr val="632523"/>
                </a:solidFill>
                <a:latin typeface="Gill Sans" charset="0"/>
                <a:cs typeface="Gill Sans" charset="0"/>
              </a:rPr>
              <a:t>pay attention</a:t>
            </a:r>
            <a:endParaRPr lang="en-US" sz="6600" dirty="0">
              <a:latin typeface="Gill Sans" charset="0"/>
              <a:cs typeface="Gill San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noChangeArrowheads="1"/>
          </p:cNvSpPr>
          <p:nvPr/>
        </p:nvSpPr>
        <p:spPr bwMode="auto">
          <a:xfrm>
            <a:off x="0" y="4343400"/>
            <a:ext cx="311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400" b="1">
                <a:solidFill>
                  <a:schemeClr val="accent2"/>
                </a:solidFill>
                <a:latin typeface="Papyrus" charset="0"/>
                <a:ea typeface="Osaka" charset="0"/>
                <a:cs typeface="Osaka" charset="0"/>
              </a:rPr>
              <a:t> </a:t>
            </a:r>
            <a:endParaRPr lang="ja-JP" altLang="en-US" sz="1800" b="1">
              <a:solidFill>
                <a:schemeClr val="accent2"/>
              </a:solidFill>
              <a:ea typeface="Osaka" charset="0"/>
              <a:cs typeface="Osaka" charset="0"/>
            </a:endParaRPr>
          </a:p>
        </p:txBody>
      </p:sp>
      <p:pic>
        <p:nvPicPr>
          <p:cNvPr id="20482"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4025" y="0"/>
            <a:ext cx="1020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7"/>
          <p:cNvSpPr>
            <a:spLocks noChangeArrowheads="1"/>
          </p:cNvSpPr>
          <p:nvPr/>
        </p:nvSpPr>
        <p:spPr bwMode="auto">
          <a:xfrm>
            <a:off x="0" y="0"/>
            <a:ext cx="9982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6000" b="1" dirty="0">
                <a:solidFill>
                  <a:srgbClr val="632523"/>
                </a:solidFill>
                <a:latin typeface="Gill Sans" charset="0"/>
                <a:cs typeface="Gill Sans" charset="0"/>
              </a:rPr>
              <a:t>Gets learners thinking </a:t>
            </a:r>
          </a:p>
          <a:p>
            <a:r>
              <a:rPr lang="en-US" altLang="ja-JP" sz="6000" b="1" dirty="0">
                <a:solidFill>
                  <a:srgbClr val="632523"/>
                </a:solidFill>
                <a:latin typeface="Gill Sans" charset="0"/>
                <a:cs typeface="Gill Sans" charset="0"/>
              </a:rPr>
              <a:t>in the same direction </a:t>
            </a:r>
            <a:endParaRPr lang="ja-JP" altLang="en-US" sz="6000" b="1">
              <a:solidFill>
                <a:srgbClr val="632523"/>
              </a:solidFill>
              <a:latin typeface="Gill Sans" charset="0"/>
              <a:ea typeface="Osaka" charset="0"/>
              <a:cs typeface="Osaka" charset="0"/>
            </a:endParaRPr>
          </a:p>
        </p:txBody>
      </p:sp>
      <p:sp>
        <p:nvSpPr>
          <p:cNvPr id="2" name="Rounded Rectangle 1"/>
          <p:cNvSpPr/>
          <p:nvPr/>
        </p:nvSpPr>
        <p:spPr>
          <a:xfrm>
            <a:off x="2209800" y="5181600"/>
            <a:ext cx="6781800" cy="1371600"/>
          </a:xfrm>
          <a:prstGeom prst="roundRect">
            <a:avLst/>
          </a:prstGeom>
          <a:solidFill>
            <a:schemeClr val="bg1">
              <a:alpha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5400" b="1" dirty="0">
                <a:solidFill>
                  <a:srgbClr val="800000"/>
                </a:solidFill>
                <a:latin typeface="Gill Sans"/>
                <a:cs typeface="Gill Sans"/>
              </a:rPr>
              <a:t>Schema activation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22530"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pic>
        <p:nvPicPr>
          <p:cNvPr id="2253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p:cNvSpPr>
            <a:spLocks noChangeArrowheads="1"/>
          </p:cNvSpPr>
          <p:nvPr/>
        </p:nvSpPr>
        <p:spPr bwMode="auto">
          <a:xfrm>
            <a:off x="304800" y="457200"/>
            <a:ext cx="457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6000" b="1" dirty="0">
                <a:solidFill>
                  <a:srgbClr val="FFFF00"/>
                </a:solidFill>
                <a:latin typeface="Gill Sans" charset="0"/>
                <a:cs typeface="Gill Sans" charset="0"/>
              </a:rPr>
              <a:t>Learning </a:t>
            </a:r>
          </a:p>
          <a:p>
            <a:r>
              <a:rPr lang="en-US" altLang="ja-JP" sz="6000" b="1" dirty="0">
                <a:solidFill>
                  <a:srgbClr val="FFFF00"/>
                </a:solidFill>
                <a:latin typeface="Gill Sans" charset="0"/>
                <a:cs typeface="Gill Sans" charset="0"/>
              </a:rPr>
              <a:t>by doing</a:t>
            </a:r>
            <a:endParaRPr lang="en-US" sz="6000" dirty="0">
              <a:solidFill>
                <a:srgbClr val="FFFF00"/>
              </a:solidFill>
              <a:latin typeface="Gill Sans" charset="0"/>
              <a:cs typeface="Gill San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325549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24578" name="Content Placeholder 2"/>
          <p:cNvSpPr>
            <a:spLocks noGrp="1"/>
          </p:cNvSpPr>
          <p:nvPr>
            <p:ph idx="1"/>
          </p:nvPr>
        </p:nvSpPr>
        <p:spPr bwMode="auto">
          <a:xfrm>
            <a:off x="304800" y="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Arial" charset="0"/>
              <a:buNone/>
            </a:pPr>
            <a:r>
              <a:rPr lang="en-US" sz="7200" b="1" dirty="0">
                <a:latin typeface="Gill Sans" charset="0"/>
                <a:ea typeface="ＭＳ Ｐゴシック" charset="0"/>
                <a:cs typeface="Gill Sans" charset="0"/>
              </a:rPr>
              <a:t>What’s </a:t>
            </a:r>
            <a:r>
              <a:rPr lang="en-US" sz="7200" b="1" dirty="0">
                <a:solidFill>
                  <a:srgbClr val="800000"/>
                </a:solidFill>
                <a:latin typeface="Gill Sans" charset="0"/>
                <a:ea typeface="ＭＳ Ｐゴシック" charset="0"/>
                <a:cs typeface="Gill Sans" charset="0"/>
              </a:rPr>
              <a:t>“physical” </a:t>
            </a:r>
            <a:r>
              <a:rPr lang="en-US" sz="7200" b="1" dirty="0">
                <a:latin typeface="Gill Sans" charset="0"/>
                <a:ea typeface="ＭＳ Ｐゴシック" charset="0"/>
                <a:cs typeface="Gill Sans" charset="0"/>
              </a:rPr>
              <a:t>got to do with brain science?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25602" name="Content Placeholder 2"/>
          <p:cNvSpPr>
            <a:spLocks noGrp="1"/>
          </p:cNvSpPr>
          <p:nvPr>
            <p:ph idx="1"/>
          </p:nvPr>
        </p:nvSpPr>
        <p:spPr bwMode="auto">
          <a:xfrm>
            <a:off x="412750" y="-76200"/>
            <a:ext cx="9531350" cy="4899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Arial" charset="0"/>
              <a:buNone/>
            </a:pPr>
            <a:r>
              <a:rPr lang="en-US" sz="7200" b="1" dirty="0">
                <a:latin typeface="Gill Sans" charset="0"/>
                <a:ea typeface="ＭＳ Ｐゴシック" charset="0"/>
                <a:cs typeface="Gill Sans" charset="0"/>
              </a:rPr>
              <a:t>Your </a:t>
            </a:r>
          </a:p>
          <a:p>
            <a:pPr marL="0" indent="0">
              <a:buFont typeface="Arial" charset="0"/>
              <a:buNone/>
            </a:pPr>
            <a:r>
              <a:rPr lang="en-US" sz="7200" b="1" dirty="0">
                <a:latin typeface="Gill Sans" charset="0"/>
                <a:ea typeface="ＭＳ Ｐゴシック" charset="0"/>
                <a:cs typeface="Gill Sans" charset="0"/>
              </a:rPr>
              <a:t>body </a:t>
            </a:r>
          </a:p>
          <a:p>
            <a:pPr marL="0" indent="0">
              <a:buFont typeface="Arial" charset="0"/>
              <a:buNone/>
            </a:pPr>
            <a:r>
              <a:rPr lang="en-US" sz="7200" b="1" dirty="0">
                <a:latin typeface="Gill Sans" charset="0"/>
                <a:ea typeface="ＭＳ Ｐゴシック" charset="0"/>
                <a:cs typeface="Gill Sans" charset="0"/>
              </a:rPr>
              <a:t>is </a:t>
            </a:r>
          </a:p>
          <a:p>
            <a:pPr marL="0" indent="0">
              <a:buFont typeface="Arial" charset="0"/>
              <a:buNone/>
            </a:pPr>
            <a:r>
              <a:rPr lang="en-US" sz="7200" b="1" dirty="0">
                <a:latin typeface="Gill Sans" charset="0"/>
                <a:ea typeface="ＭＳ Ｐゴシック" charset="0"/>
                <a:cs typeface="Gill Sans" charset="0"/>
              </a:rPr>
              <a:t>like a </a:t>
            </a:r>
          </a:p>
          <a:p>
            <a:pPr marL="0" indent="0">
              <a:buFont typeface="Arial" charset="0"/>
              <a:buNone/>
            </a:pPr>
            <a:r>
              <a:rPr lang="en-US" sz="7200" b="1" dirty="0">
                <a:solidFill>
                  <a:srgbClr val="000000"/>
                </a:solidFill>
                <a:latin typeface="Gill Sans" charset="0"/>
                <a:ea typeface="ＭＳ Ｐゴシック" charset="0"/>
                <a:cs typeface="Gill Sans" charset="0"/>
              </a:rPr>
              <a:t>“</a:t>
            </a:r>
            <a:r>
              <a:rPr lang="en-US" altLang="ja-JP" sz="8000" b="1" dirty="0">
                <a:solidFill>
                  <a:srgbClr val="800000"/>
                </a:solidFill>
                <a:latin typeface="Gill Sans" charset="0"/>
                <a:ea typeface="ＭＳ Ｐゴシック" charset="0"/>
                <a:cs typeface="Gill Sans" charset="0"/>
              </a:rPr>
              <a:t>second brain</a:t>
            </a:r>
            <a:r>
              <a:rPr lang="en-US" sz="7200" b="1" dirty="0">
                <a:solidFill>
                  <a:srgbClr val="000000"/>
                </a:solidFill>
                <a:latin typeface="Gill Sans" charset="0"/>
                <a:ea typeface="ＭＳ Ｐゴシック" charset="0"/>
                <a:cs typeface="Gill Sans" charset="0"/>
              </a:rPr>
              <a:t>”</a:t>
            </a:r>
          </a:p>
        </p:txBody>
      </p:sp>
      <p:pic>
        <p:nvPicPr>
          <p:cNvPr id="2560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65563" y="-14288"/>
            <a:ext cx="5440362" cy="544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27650" name="Content Placeholder 2"/>
          <p:cNvSpPr>
            <a:spLocks noGrp="1"/>
          </p:cNvSpPr>
          <p:nvPr>
            <p:ph idx="1"/>
          </p:nvPr>
        </p:nvSpPr>
        <p:spPr bwMode="auto">
          <a:xfrm>
            <a:off x="412750" y="-76200"/>
            <a:ext cx="9531350" cy="4899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Arial" charset="0"/>
              <a:buNone/>
            </a:pPr>
            <a:r>
              <a:rPr lang="en-US" sz="7200" b="1" dirty="0">
                <a:latin typeface="Gill Sans" charset="0"/>
                <a:ea typeface="ＭＳ Ｐゴシック" charset="0"/>
                <a:cs typeface="Gill Sans" charset="0"/>
              </a:rPr>
              <a:t>Your </a:t>
            </a:r>
          </a:p>
          <a:p>
            <a:pPr marL="0" indent="0">
              <a:buFont typeface="Arial" charset="0"/>
              <a:buNone/>
            </a:pPr>
            <a:r>
              <a:rPr lang="en-US" sz="7200" b="1" dirty="0">
                <a:latin typeface="Gill Sans" charset="0"/>
                <a:ea typeface="ＭＳ Ｐゴシック" charset="0"/>
                <a:cs typeface="Gill Sans" charset="0"/>
              </a:rPr>
              <a:t>body </a:t>
            </a:r>
          </a:p>
          <a:p>
            <a:pPr marL="0" indent="0">
              <a:buFont typeface="Arial" charset="0"/>
              <a:buNone/>
            </a:pPr>
            <a:r>
              <a:rPr lang="en-US" sz="7200" b="1" dirty="0">
                <a:latin typeface="Gill Sans" charset="0"/>
                <a:ea typeface="ＭＳ Ｐゴシック" charset="0"/>
                <a:cs typeface="Gill Sans" charset="0"/>
              </a:rPr>
              <a:t>is </a:t>
            </a:r>
          </a:p>
          <a:p>
            <a:pPr marL="0" indent="0">
              <a:buFont typeface="Arial" charset="0"/>
              <a:buNone/>
            </a:pPr>
            <a:r>
              <a:rPr lang="en-US" sz="7200" b="1" dirty="0">
                <a:latin typeface="Gill Sans" charset="0"/>
                <a:ea typeface="ＭＳ Ｐゴシック" charset="0"/>
                <a:cs typeface="Gill Sans" charset="0"/>
              </a:rPr>
              <a:t>like a </a:t>
            </a:r>
          </a:p>
          <a:p>
            <a:pPr marL="0" indent="0">
              <a:buFont typeface="Arial" charset="0"/>
              <a:buNone/>
            </a:pPr>
            <a:r>
              <a:rPr lang="en-US" sz="7200" b="1" dirty="0">
                <a:solidFill>
                  <a:srgbClr val="000000"/>
                </a:solidFill>
                <a:latin typeface="Gill Sans" charset="0"/>
                <a:ea typeface="ＭＳ Ｐゴシック" charset="0"/>
                <a:cs typeface="Gill Sans" charset="0"/>
              </a:rPr>
              <a:t>“</a:t>
            </a:r>
            <a:r>
              <a:rPr lang="en-US" altLang="ja-JP" sz="8000" b="1" dirty="0">
                <a:solidFill>
                  <a:srgbClr val="800000"/>
                </a:solidFill>
                <a:latin typeface="Gill Sans" charset="0"/>
                <a:ea typeface="ＭＳ Ｐゴシック" charset="0"/>
                <a:cs typeface="Gill Sans" charset="0"/>
              </a:rPr>
              <a:t>second brain</a:t>
            </a:r>
            <a:r>
              <a:rPr lang="en-US" sz="7200" b="1" dirty="0">
                <a:solidFill>
                  <a:srgbClr val="000000"/>
                </a:solidFill>
                <a:latin typeface="Gill Sans" charset="0"/>
                <a:ea typeface="ＭＳ Ｐゴシック" charset="0"/>
                <a:cs typeface="Gill Sans" charset="0"/>
              </a:rPr>
              <a:t>”</a:t>
            </a:r>
          </a:p>
        </p:txBody>
      </p:sp>
      <p:pic>
        <p:nvPicPr>
          <p:cNvPr id="2765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65563" y="-14288"/>
            <a:ext cx="5440362" cy="544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5546725" y="1976438"/>
            <a:ext cx="1093788" cy="996950"/>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7653" name="TextBox 2"/>
          <p:cNvSpPr txBox="1">
            <a:spLocks noChangeArrowheads="1"/>
          </p:cNvSpPr>
          <p:nvPr/>
        </p:nvSpPr>
        <p:spPr bwMode="auto">
          <a:xfrm>
            <a:off x="6640513" y="1716088"/>
            <a:ext cx="17811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2400" b="1" dirty="0">
                <a:solidFill>
                  <a:srgbClr val="FFFF00"/>
                </a:solidFill>
              </a:rPr>
              <a:t>Especially </a:t>
            </a:r>
          </a:p>
          <a:p>
            <a:r>
              <a:rPr lang="en-US" sz="2400" b="1" dirty="0">
                <a:solidFill>
                  <a:srgbClr val="FFFF00"/>
                </a:solidFill>
              </a:rPr>
              <a:t>the “gut”</a:t>
            </a:r>
          </a:p>
          <a:p>
            <a:r>
              <a:rPr lang="en-US" sz="2400" b="1" dirty="0">
                <a:solidFill>
                  <a:srgbClr val="FFFF00"/>
                </a:solidFill>
              </a:rPr>
              <a:t>where many</a:t>
            </a:r>
          </a:p>
          <a:p>
            <a:r>
              <a:rPr lang="en-US" sz="2400" b="1" dirty="0">
                <a:solidFill>
                  <a:srgbClr val="FFFF00"/>
                </a:solidFill>
              </a:rPr>
              <a:t>neurons are</a:t>
            </a:r>
          </a:p>
          <a:p>
            <a:r>
              <a:rPr lang="en-US" sz="2400" b="1" dirty="0">
                <a:solidFill>
                  <a:srgbClr val="FFFF00"/>
                </a:solidFill>
              </a:rPr>
              <a:t>located</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99200" y="889000"/>
            <a:ext cx="6045200"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8600" y="1955800"/>
            <a:ext cx="2259013"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5"/>
          <p:cNvSpPr txBox="1">
            <a:spLocks noChangeArrowheads="1"/>
          </p:cNvSpPr>
          <p:nvPr/>
        </p:nvSpPr>
        <p:spPr bwMode="auto">
          <a:xfrm>
            <a:off x="0" y="228600"/>
            <a:ext cx="9525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5400" b="1" dirty="0">
                <a:solidFill>
                  <a:srgbClr val="800000"/>
                </a:solidFill>
                <a:latin typeface="Gill Sans" charset="0"/>
                <a:cs typeface="Gill Sans" charset="0"/>
              </a:rPr>
              <a:t>Your brain	Your body</a:t>
            </a:r>
          </a:p>
        </p:txBody>
      </p:sp>
      <p:sp>
        <p:nvSpPr>
          <p:cNvPr id="9" name="Rounded Rectangle 8"/>
          <p:cNvSpPr/>
          <p:nvPr/>
        </p:nvSpPr>
        <p:spPr>
          <a:xfrm>
            <a:off x="2057400" y="2438400"/>
            <a:ext cx="4724400" cy="1676400"/>
          </a:xfrm>
          <a:prstGeom prst="roundRect">
            <a:avLst/>
          </a:prstGeom>
          <a:solidFill>
            <a:srgbClr val="FFFFFF">
              <a:alpha val="6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3200" b="1" dirty="0">
                <a:solidFill>
                  <a:srgbClr val="800000"/>
                </a:solidFill>
                <a:latin typeface="Gill Sans"/>
                <a:cs typeface="Gill Sans"/>
              </a:rPr>
              <a:t>Neurotransmitters </a:t>
            </a:r>
          </a:p>
          <a:p>
            <a:pPr>
              <a:defRPr/>
            </a:pPr>
            <a:r>
              <a:rPr lang="en-US" sz="3200" b="1" dirty="0">
                <a:solidFill>
                  <a:srgbClr val="800000"/>
                </a:solidFill>
                <a:latin typeface="Gill Sans"/>
                <a:cs typeface="Gill Sans"/>
              </a:rPr>
              <a:t>identified:</a:t>
            </a:r>
          </a:p>
          <a:p>
            <a:pPr>
              <a:defRPr/>
            </a:pPr>
            <a:r>
              <a:rPr lang="en-US" sz="4000" b="1" dirty="0">
                <a:solidFill>
                  <a:srgbClr val="000000"/>
                </a:solidFill>
                <a:latin typeface="Gill Sans"/>
                <a:cs typeface="Gill Sans"/>
              </a:rPr>
              <a:t>  &gt; 100 	  &gt; 40</a:t>
            </a:r>
          </a:p>
        </p:txBody>
      </p:sp>
      <p:sp>
        <p:nvSpPr>
          <p:cNvPr id="10" name="Rounded Rectangle 9"/>
          <p:cNvSpPr/>
          <p:nvPr/>
        </p:nvSpPr>
        <p:spPr>
          <a:xfrm>
            <a:off x="1981200" y="4191000"/>
            <a:ext cx="4953000" cy="914400"/>
          </a:xfrm>
          <a:prstGeom prst="roundRect">
            <a:avLst/>
          </a:prstGeom>
          <a:solidFill>
            <a:srgbClr val="FFFFFF">
              <a:alpha val="6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3200" b="1" dirty="0">
                <a:solidFill>
                  <a:srgbClr val="800000"/>
                </a:solidFill>
                <a:latin typeface="Gill Sans"/>
                <a:cs typeface="Gill Sans"/>
              </a:rPr>
              <a:t>Dopamine production:</a:t>
            </a:r>
          </a:p>
          <a:p>
            <a:pPr>
              <a:defRPr/>
            </a:pPr>
            <a:r>
              <a:rPr lang="en-US" sz="4000" b="1" dirty="0">
                <a:solidFill>
                  <a:srgbClr val="000000"/>
                </a:solidFill>
                <a:latin typeface="Gill Sans"/>
                <a:cs typeface="Gill Sans"/>
              </a:rPr>
              <a:t>  50%		   50% </a:t>
            </a:r>
            <a:endParaRPr lang="en-US" sz="4000" dirty="0"/>
          </a:p>
        </p:txBody>
      </p:sp>
      <p:sp>
        <p:nvSpPr>
          <p:cNvPr id="11" name="Rounded Rectangle 10"/>
          <p:cNvSpPr/>
          <p:nvPr/>
        </p:nvSpPr>
        <p:spPr>
          <a:xfrm>
            <a:off x="1981200" y="5105400"/>
            <a:ext cx="4876800" cy="838200"/>
          </a:xfrm>
          <a:prstGeom prst="roundRect">
            <a:avLst/>
          </a:prstGeom>
          <a:solidFill>
            <a:srgbClr val="FFFFFF">
              <a:alpha val="6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3200" b="1" dirty="0">
                <a:solidFill>
                  <a:srgbClr val="800000"/>
                </a:solidFill>
                <a:latin typeface="Gill Sans"/>
                <a:cs typeface="Gill Sans"/>
              </a:rPr>
              <a:t>Serotonin production</a:t>
            </a:r>
          </a:p>
          <a:p>
            <a:pPr>
              <a:defRPr/>
            </a:pPr>
            <a:r>
              <a:rPr lang="en-US" sz="4000" b="1" dirty="0">
                <a:solidFill>
                  <a:srgbClr val="000000"/>
                </a:solidFill>
                <a:latin typeface="Gill Sans"/>
                <a:cs typeface="Gill Sans"/>
              </a:rPr>
              <a:t>  5%		   95%</a:t>
            </a:r>
            <a:endParaRPr lang="en-US" sz="4000" dirty="0"/>
          </a:p>
        </p:txBody>
      </p:sp>
      <p:sp>
        <p:nvSpPr>
          <p:cNvPr id="12" name="Rounded Rectangle 11"/>
          <p:cNvSpPr/>
          <p:nvPr/>
        </p:nvSpPr>
        <p:spPr>
          <a:xfrm>
            <a:off x="838200" y="1219200"/>
            <a:ext cx="7239000" cy="152400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4" name="Rounded Rectangle 13"/>
          <p:cNvSpPr/>
          <p:nvPr/>
        </p:nvSpPr>
        <p:spPr>
          <a:xfrm>
            <a:off x="1371600" y="1066800"/>
            <a:ext cx="6781800" cy="1371600"/>
          </a:xfrm>
          <a:prstGeom prst="roundRect">
            <a:avLst/>
          </a:prstGeom>
          <a:solidFill>
            <a:schemeClr val="bg1">
              <a:alpha val="6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3200" b="1" dirty="0">
                <a:solidFill>
                  <a:srgbClr val="800000"/>
                </a:solidFill>
                <a:latin typeface="Gill Sans"/>
                <a:cs typeface="Gill Sans"/>
              </a:rPr>
              <a:t>Neurons:</a:t>
            </a:r>
            <a:endParaRPr lang="en-US" sz="3200" dirty="0">
              <a:solidFill>
                <a:srgbClr val="800000"/>
              </a:solidFill>
            </a:endParaRPr>
          </a:p>
          <a:p>
            <a:pPr>
              <a:defRPr/>
            </a:pPr>
            <a:r>
              <a:rPr lang="en-US" sz="4000" b="1" dirty="0">
                <a:solidFill>
                  <a:schemeClr val="tx1"/>
                </a:solidFill>
                <a:latin typeface="Gill Sans"/>
                <a:cs typeface="Gill Sans"/>
              </a:rPr>
              <a:t>85 billion	    500 million</a:t>
            </a:r>
            <a:endParaRPr lang="en-US" sz="4000" dirty="0">
              <a:solidFill>
                <a:schemeClr val="tx1"/>
              </a:solidFill>
            </a:endParaRPr>
          </a:p>
        </p:txBody>
      </p:sp>
      <p:sp>
        <p:nvSpPr>
          <p:cNvPr id="27657" name="TextBox 14"/>
          <p:cNvSpPr txBox="1">
            <a:spLocks noChangeArrowheads="1"/>
          </p:cNvSpPr>
          <p:nvPr/>
        </p:nvSpPr>
        <p:spPr bwMode="auto">
          <a:xfrm>
            <a:off x="3559175" y="6557963"/>
            <a:ext cx="1857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endParaRPr lang="en-US" dirty="0"/>
          </a:p>
        </p:txBody>
      </p:sp>
      <p:sp>
        <p:nvSpPr>
          <p:cNvPr id="16" name="Rounded Rectangle 15"/>
          <p:cNvSpPr/>
          <p:nvPr/>
        </p:nvSpPr>
        <p:spPr>
          <a:xfrm>
            <a:off x="1981200" y="6019800"/>
            <a:ext cx="4876800" cy="914400"/>
          </a:xfrm>
          <a:prstGeom prst="roundRect">
            <a:avLst/>
          </a:prstGeom>
          <a:solidFill>
            <a:srgbClr val="FFFFFF">
              <a:alpha val="6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3200" b="1" dirty="0">
                <a:solidFill>
                  <a:srgbClr val="800000"/>
                </a:solidFill>
                <a:latin typeface="Gill Sans"/>
                <a:cs typeface="Gill Sans"/>
              </a:rPr>
              <a:t>Both affect blood flow</a:t>
            </a:r>
            <a:endParaRPr lang="en-US" sz="3200" dirty="0">
              <a:solidFill>
                <a:srgbClr val="800000"/>
              </a:solidFill>
            </a:endParaRPr>
          </a:p>
        </p:txBody>
      </p:sp>
      <p:sp>
        <p:nvSpPr>
          <p:cNvPr id="17" name="Rounded Rectangle 16"/>
          <p:cNvSpPr/>
          <p:nvPr/>
        </p:nvSpPr>
        <p:spPr>
          <a:xfrm>
            <a:off x="0" y="5410200"/>
            <a:ext cx="1981200" cy="1295400"/>
          </a:xfrm>
          <a:prstGeom prst="roundRect">
            <a:avLst/>
          </a:prstGeom>
          <a:solidFill>
            <a:srgbClr val="FFFFFF">
              <a:alpha val="6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800" dirty="0">
                <a:solidFill>
                  <a:srgbClr val="000000"/>
                </a:solidFill>
              </a:rPr>
              <a:t>Source</a:t>
            </a:r>
            <a:r>
              <a:rPr lang="en-US" sz="1800" i="1" dirty="0">
                <a:solidFill>
                  <a:srgbClr val="000000"/>
                </a:solidFill>
              </a:rPr>
              <a:t>: New Scientist </a:t>
            </a:r>
            <a:r>
              <a:rPr lang="en-US" sz="1800" dirty="0">
                <a:solidFill>
                  <a:srgbClr val="000000"/>
                </a:solidFill>
              </a:rPr>
              <a:t>&amp; </a:t>
            </a:r>
            <a:r>
              <a:rPr lang="en-US" sz="1800" i="1" dirty="0">
                <a:solidFill>
                  <a:srgbClr val="000000"/>
                </a:solidFill>
              </a:rPr>
              <a:t>neuroscience</a:t>
            </a:r>
          </a:p>
          <a:p>
            <a:pPr>
              <a:defRPr/>
            </a:pPr>
            <a:r>
              <a:rPr lang="en-US" sz="1800" i="1" dirty="0">
                <a:solidFill>
                  <a:srgbClr val="000000"/>
                </a:solidFill>
              </a:rPr>
              <a:t>stuff.tumblr.com</a:t>
            </a: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33800" y="-254391"/>
            <a:ext cx="3505200" cy="2642382"/>
          </a:xfrm>
          <a:prstGeom prst="rect">
            <a:avLst/>
          </a:prstGeom>
        </p:spPr>
      </p:pic>
      <p:sp>
        <p:nvSpPr>
          <p:cNvPr id="2" name="TextBox 1"/>
          <p:cNvSpPr txBox="1"/>
          <p:nvPr/>
        </p:nvSpPr>
        <p:spPr>
          <a:xfrm>
            <a:off x="1540932" y="2362591"/>
            <a:ext cx="3249608" cy="523220"/>
          </a:xfrm>
          <a:prstGeom prst="rect">
            <a:avLst/>
          </a:prstGeom>
          <a:noFill/>
        </p:spPr>
        <p:txBody>
          <a:bodyPr wrap="none" rtlCol="0">
            <a:spAutoFit/>
          </a:bodyPr>
          <a:lstStyle/>
          <a:p>
            <a:r>
              <a:rPr lang="en-US" sz="2800" b="1" dirty="0">
                <a:latin typeface="Chalkduster"/>
                <a:cs typeface="Chalkduster"/>
              </a:rPr>
              <a:t>85,000,000,000</a:t>
            </a:r>
          </a:p>
        </p:txBody>
      </p:sp>
      <p:sp>
        <p:nvSpPr>
          <p:cNvPr id="15" name="TextBox 14"/>
          <p:cNvSpPr txBox="1"/>
          <p:nvPr/>
        </p:nvSpPr>
        <p:spPr>
          <a:xfrm>
            <a:off x="4994997" y="2438791"/>
            <a:ext cx="2608406" cy="523220"/>
          </a:xfrm>
          <a:prstGeom prst="rect">
            <a:avLst/>
          </a:prstGeom>
          <a:noFill/>
        </p:spPr>
        <p:txBody>
          <a:bodyPr wrap="none" rtlCol="0">
            <a:spAutoFit/>
          </a:bodyPr>
          <a:lstStyle/>
          <a:p>
            <a:r>
              <a:rPr lang="en-US" sz="2800" b="1" dirty="0" smtClean="0">
                <a:latin typeface="Chalkduster"/>
                <a:cs typeface="Chalkduster"/>
              </a:rPr>
              <a:t>500,000,000</a:t>
            </a:r>
            <a:endParaRPr lang="en-US" sz="2800" b="1" dirty="0">
              <a:latin typeface="Chalkduster"/>
              <a:cs typeface="Chalkduster"/>
            </a:endParaRPr>
          </a:p>
        </p:txBody>
      </p:sp>
    </p:spTree>
    <p:extLst>
      <p:ext uri="{BB962C8B-B14F-4D97-AF65-F5344CB8AC3E}">
        <p14:creationId xmlns:p14="http://schemas.microsoft.com/office/powerpoint/2010/main" val="2068519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16" grpId="0" animBg="1"/>
      <p:bldP spid="17" grpId="0" animBg="1"/>
      <p:bldP spid="2" grpId="0"/>
      <p:bldP spid="2" grpId="1"/>
      <p:bldP spid="15" grpId="0"/>
      <p:bldP spid="1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ctrTitle"/>
          </p:nvPr>
        </p:nvSpPr>
        <p:spPr>
          <a:xfrm>
            <a:off x="330200" y="457200"/>
            <a:ext cx="9144000" cy="914400"/>
          </a:xfrm>
        </p:spPr>
        <p:txBody>
          <a:bodyPr anchor="t">
            <a:normAutofit fontScale="90000"/>
          </a:bodyPr>
          <a:lstStyle/>
          <a:p>
            <a:pPr algn="l" eaLnBrk="1" hangingPunct="1">
              <a:defRPr/>
            </a:pPr>
            <a:r>
              <a:rPr lang="en-US" altLang="ja-JP" sz="8000" b="1" dirty="0">
                <a:latin typeface="Gill Sans"/>
                <a:ea typeface="ＭＳ Ｐゴシック" charset="0"/>
                <a:cs typeface="Gill Sans"/>
              </a:rPr>
              <a:t>Body </a:t>
            </a:r>
            <a:br>
              <a:rPr lang="en-US" altLang="ja-JP" sz="8000" b="1" dirty="0">
                <a:latin typeface="Gill Sans"/>
                <a:ea typeface="ＭＳ Ｐゴシック" charset="0"/>
                <a:cs typeface="Gill Sans"/>
              </a:rPr>
            </a:br>
            <a:r>
              <a:rPr lang="en-US" altLang="ja-JP" sz="8000" b="1" dirty="0">
                <a:latin typeface="Gill Sans"/>
                <a:ea typeface="ＭＳ Ｐゴシック" charset="0"/>
                <a:cs typeface="Gill Sans"/>
              </a:rPr>
              <a:t>clocks</a:t>
            </a:r>
            <a:endParaRPr lang="en-US" altLang="ja-JP" sz="8000" dirty="0">
              <a:latin typeface="Gill Sans"/>
              <a:ea typeface="ＭＳ Ｐゴシック" charset="0"/>
              <a:cs typeface="Gill Sans"/>
            </a:endParaRPr>
          </a:p>
        </p:txBody>
      </p:sp>
      <p:sp>
        <p:nvSpPr>
          <p:cNvPr id="31746" name="Rectangle 6"/>
          <p:cNvSpPr>
            <a:spLocks noChangeArrowheads="1"/>
          </p:cNvSpPr>
          <p:nvPr/>
        </p:nvSpPr>
        <p:spPr bwMode="auto">
          <a:xfrm>
            <a:off x="4718050" y="22590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ja-JP" altLang="en-US"/>
          </a:p>
        </p:txBody>
      </p:sp>
      <p:sp>
        <p:nvSpPr>
          <p:cNvPr id="31747" name="Rectangle 8"/>
          <p:cNvSpPr>
            <a:spLocks noChangeArrowheads="1"/>
          </p:cNvSpPr>
          <p:nvPr/>
        </p:nvSpPr>
        <p:spPr bwMode="auto">
          <a:xfrm>
            <a:off x="3217863" y="0"/>
            <a:ext cx="5926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a:p>
        </p:txBody>
      </p:sp>
      <p:sp>
        <p:nvSpPr>
          <p:cNvPr id="7" name="TextBox 6"/>
          <p:cNvSpPr txBox="1">
            <a:spLocks noChangeArrowheads="1"/>
          </p:cNvSpPr>
          <p:nvPr/>
        </p:nvSpPr>
        <p:spPr bwMode="auto">
          <a:xfrm>
            <a:off x="0" y="4864100"/>
            <a:ext cx="89074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buFontTx/>
              <a:buAutoNum type="arabicPeriod"/>
            </a:pPr>
            <a:r>
              <a:rPr lang="en-US" sz="4000" dirty="0">
                <a:latin typeface="Gill Sans" charset="0"/>
                <a:cs typeface="Gill Sans" charset="0"/>
              </a:rPr>
              <a:t>Get up / </a:t>
            </a:r>
            <a:r>
              <a:rPr lang="en-US" sz="4000" dirty="0" smtClean="0">
                <a:latin typeface="Gill Sans" charset="0"/>
                <a:cs typeface="Gill Sans" charset="0"/>
              </a:rPr>
              <a:t>weekdays?</a:t>
            </a:r>
            <a:endParaRPr lang="en-US" sz="4000" dirty="0">
              <a:latin typeface="Gill Sans" charset="0"/>
              <a:cs typeface="Gill Sans" charset="0"/>
            </a:endParaRPr>
          </a:p>
          <a:p>
            <a:pPr algn="r">
              <a:buFontTx/>
              <a:buAutoNum type="arabicPeriod"/>
            </a:pPr>
            <a:r>
              <a:rPr lang="en-US" sz="4000" dirty="0">
                <a:latin typeface="Gill Sans" charset="0"/>
                <a:cs typeface="Gill Sans" charset="0"/>
              </a:rPr>
              <a:t>Get up/  weekends? </a:t>
            </a:r>
          </a:p>
          <a:p>
            <a:pPr algn="r">
              <a:buFontTx/>
              <a:buAutoNum type="arabicPeriod"/>
            </a:pPr>
            <a:r>
              <a:rPr lang="en-US" sz="4000" dirty="0">
                <a:latin typeface="Gill Sans" charset="0"/>
                <a:cs typeface="Gill Sans" charset="0"/>
              </a:rPr>
              <a:t>Wish you could get up / every day?</a:t>
            </a:r>
          </a:p>
        </p:txBody>
      </p:sp>
    </p:spTree>
    <p:extLst>
      <p:ext uri="{BB962C8B-B14F-4D97-AF65-F5344CB8AC3E}">
        <p14:creationId xmlns:p14="http://schemas.microsoft.com/office/powerpoint/2010/main" val="193153882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ctrTitle"/>
          </p:nvPr>
        </p:nvSpPr>
        <p:spPr>
          <a:xfrm>
            <a:off x="330200" y="457200"/>
            <a:ext cx="9144000" cy="914400"/>
          </a:xfrm>
        </p:spPr>
        <p:txBody>
          <a:bodyPr anchor="t">
            <a:normAutofit fontScale="90000"/>
          </a:bodyPr>
          <a:lstStyle/>
          <a:p>
            <a:pPr algn="l" eaLnBrk="1" hangingPunct="1">
              <a:defRPr/>
            </a:pPr>
            <a:r>
              <a:rPr lang="en-US" altLang="ja-JP" sz="8000" b="1" dirty="0">
                <a:latin typeface="Gill Sans"/>
                <a:ea typeface="ＭＳ Ｐゴシック" charset="0"/>
                <a:cs typeface="Gill Sans"/>
              </a:rPr>
              <a:t>Body </a:t>
            </a:r>
            <a:br>
              <a:rPr lang="en-US" altLang="ja-JP" sz="8000" b="1" dirty="0">
                <a:latin typeface="Gill Sans"/>
                <a:ea typeface="ＭＳ Ｐゴシック" charset="0"/>
                <a:cs typeface="Gill Sans"/>
              </a:rPr>
            </a:br>
            <a:r>
              <a:rPr lang="en-US" altLang="ja-JP" sz="8000" b="1" dirty="0">
                <a:latin typeface="Gill Sans"/>
                <a:ea typeface="ＭＳ Ｐゴシック" charset="0"/>
                <a:cs typeface="Gill Sans"/>
              </a:rPr>
              <a:t>clocks</a:t>
            </a:r>
            <a:endParaRPr lang="en-US" altLang="ja-JP" sz="8000" dirty="0">
              <a:latin typeface="Gill Sans"/>
              <a:ea typeface="ＭＳ Ｐゴシック" charset="0"/>
              <a:cs typeface="Gill Sans"/>
            </a:endParaRPr>
          </a:p>
        </p:txBody>
      </p:sp>
      <p:sp>
        <p:nvSpPr>
          <p:cNvPr id="33794" name="Rectangle 6"/>
          <p:cNvSpPr>
            <a:spLocks noChangeArrowheads="1"/>
          </p:cNvSpPr>
          <p:nvPr/>
        </p:nvSpPr>
        <p:spPr bwMode="auto">
          <a:xfrm>
            <a:off x="4718050" y="22590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ja-JP" altLang="en-US"/>
          </a:p>
        </p:txBody>
      </p:sp>
      <p:pic>
        <p:nvPicPr>
          <p:cNvPr id="3379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3113" y="0"/>
            <a:ext cx="4560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8"/>
          <p:cNvSpPr>
            <a:spLocks noChangeArrowheads="1"/>
          </p:cNvSpPr>
          <p:nvPr/>
        </p:nvSpPr>
        <p:spPr bwMode="auto">
          <a:xfrm>
            <a:off x="3217863" y="0"/>
            <a:ext cx="5926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a:p>
        </p:txBody>
      </p:sp>
      <p:sp>
        <p:nvSpPr>
          <p:cNvPr id="155658" name="Rectangle 10"/>
          <p:cNvSpPr>
            <a:spLocks noChangeArrowheads="1"/>
          </p:cNvSpPr>
          <p:nvPr/>
        </p:nvSpPr>
        <p:spPr bwMode="auto">
          <a:xfrm>
            <a:off x="4718050" y="228600"/>
            <a:ext cx="5383213"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4000" b="1" dirty="0">
                <a:solidFill>
                  <a:srgbClr val="FFFF00"/>
                </a:solidFill>
              </a:rPr>
              <a:t>               </a:t>
            </a:r>
            <a:r>
              <a:rPr lang="en-US" altLang="ja-JP" sz="4000" b="1" dirty="0" smtClean="0">
                <a:solidFill>
                  <a:srgbClr val="FFFF00"/>
                </a:solidFill>
              </a:rPr>
              <a:t>12</a:t>
            </a:r>
            <a:endParaRPr lang="en-US" altLang="ja-JP" sz="4000" b="1" dirty="0">
              <a:solidFill>
                <a:srgbClr val="FFFF00"/>
              </a:solidFill>
            </a:endParaRPr>
          </a:p>
          <a:p>
            <a:endParaRPr lang="en-US" altLang="ja-JP" sz="4000" b="1" dirty="0">
              <a:solidFill>
                <a:srgbClr val="FFFF00"/>
              </a:solidFill>
            </a:endParaRPr>
          </a:p>
          <a:p>
            <a:endParaRPr lang="en-US" altLang="ja-JP" sz="4000" b="1" dirty="0">
              <a:solidFill>
                <a:srgbClr val="FFFF00"/>
              </a:solidFill>
            </a:endParaRPr>
          </a:p>
          <a:p>
            <a:endParaRPr lang="en-US" altLang="ja-JP" sz="4000" b="1" dirty="0">
              <a:solidFill>
                <a:srgbClr val="FFFF00"/>
              </a:solidFill>
            </a:endParaRPr>
          </a:p>
          <a:p>
            <a:r>
              <a:rPr lang="en-US" altLang="ja-JP" sz="4000" b="1" dirty="0">
                <a:solidFill>
                  <a:srgbClr val="FFFF00"/>
                </a:solidFill>
              </a:rPr>
              <a:t>  9          		 3</a:t>
            </a:r>
          </a:p>
          <a:p>
            <a:endParaRPr lang="en-US" altLang="ja-JP" sz="4000" b="1" dirty="0">
              <a:solidFill>
                <a:srgbClr val="FFFF00"/>
              </a:solidFill>
            </a:endParaRPr>
          </a:p>
          <a:p>
            <a:endParaRPr lang="en-US" altLang="ja-JP" sz="4000" b="1" dirty="0">
              <a:solidFill>
                <a:srgbClr val="FFFF00"/>
              </a:solidFill>
            </a:endParaRPr>
          </a:p>
          <a:p>
            <a:endParaRPr lang="en-US" altLang="ja-JP" sz="4000" b="1" dirty="0">
              <a:solidFill>
                <a:srgbClr val="FFFF00"/>
              </a:solidFill>
            </a:endParaRPr>
          </a:p>
          <a:p>
            <a:endParaRPr lang="en-US" altLang="ja-JP" sz="4000" b="1" dirty="0">
              <a:solidFill>
                <a:srgbClr val="FFFF00"/>
              </a:solidFill>
            </a:endParaRPr>
          </a:p>
          <a:p>
            <a:r>
              <a:rPr lang="en-US" altLang="ja-JP" sz="2000" b="1" dirty="0">
                <a:solidFill>
                  <a:srgbClr val="FFFF00"/>
                </a:solidFill>
              </a:rPr>
              <a:t>                                   </a:t>
            </a:r>
          </a:p>
          <a:p>
            <a:r>
              <a:rPr lang="en-US" altLang="ja-JP" sz="2000" b="1" dirty="0">
                <a:solidFill>
                  <a:srgbClr val="FFFF00"/>
                </a:solidFill>
              </a:rPr>
              <a:t>                                 </a:t>
            </a:r>
            <a:r>
              <a:rPr lang="en-US" altLang="ja-JP" sz="2000" b="1" dirty="0" smtClean="0">
                <a:solidFill>
                  <a:srgbClr val="FFFF00"/>
                </a:solidFill>
              </a:rPr>
              <a:t> </a:t>
            </a:r>
            <a:r>
              <a:rPr lang="en-US" altLang="ja-JP" sz="4000" b="1" dirty="0">
                <a:solidFill>
                  <a:srgbClr val="FFFF00"/>
                </a:solidFill>
              </a:rPr>
              <a:t>6</a:t>
            </a:r>
            <a:endParaRPr lang="en-US" altLang="ja-JP" dirty="0"/>
          </a:p>
        </p:txBody>
      </p:sp>
      <p:sp>
        <p:nvSpPr>
          <p:cNvPr id="2" name="TextBox 1"/>
          <p:cNvSpPr txBox="1">
            <a:spLocks noChangeArrowheads="1"/>
          </p:cNvSpPr>
          <p:nvPr/>
        </p:nvSpPr>
        <p:spPr bwMode="auto">
          <a:xfrm>
            <a:off x="-76200" y="4038600"/>
            <a:ext cx="4953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buFontTx/>
              <a:buAutoNum type="arabicPeriod"/>
            </a:pPr>
            <a:r>
              <a:rPr lang="en-US" sz="4000" dirty="0">
                <a:latin typeface="Gill Sans" charset="0"/>
                <a:cs typeface="Gill Sans" charset="0"/>
              </a:rPr>
              <a:t>Get up / </a:t>
            </a:r>
            <a:r>
              <a:rPr lang="en-US" sz="4000" dirty="0" smtClean="0">
                <a:latin typeface="Gill Sans" charset="0"/>
                <a:cs typeface="Gill Sans" charset="0"/>
              </a:rPr>
              <a:t>weekdays?</a:t>
            </a:r>
          </a:p>
          <a:p>
            <a:pPr>
              <a:buFontTx/>
              <a:buAutoNum type="arabicPeriod"/>
            </a:pPr>
            <a:r>
              <a:rPr lang="en-US" sz="4000" dirty="0" smtClean="0">
                <a:latin typeface="Gill Sans" charset="0"/>
                <a:cs typeface="Gill Sans" charset="0"/>
              </a:rPr>
              <a:t>Get up / weekends?</a:t>
            </a:r>
            <a:endParaRPr lang="en-US" sz="4000" dirty="0">
              <a:latin typeface="Gill Sans" charset="0"/>
              <a:cs typeface="Gill Sans" charset="0"/>
            </a:endParaRPr>
          </a:p>
          <a:p>
            <a:pPr>
              <a:buFontTx/>
              <a:buAutoNum type="arabicPeriod"/>
            </a:pPr>
            <a:r>
              <a:rPr lang="en-US" sz="4000" dirty="0">
                <a:latin typeface="Gill Sans" charset="0"/>
                <a:cs typeface="Gill Sans" charset="0"/>
              </a:rPr>
              <a:t>Wish you could get up / every day?</a:t>
            </a:r>
            <a:endParaRPr lang="en-US" sz="4000"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6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8"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6"/>
          <p:cNvSpPr>
            <a:spLocks noChangeArrowheads="1"/>
          </p:cNvSpPr>
          <p:nvPr/>
        </p:nvSpPr>
        <p:spPr bwMode="auto">
          <a:xfrm>
            <a:off x="4718050" y="22590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dirty="0">
              <a:latin typeface="Gill Sans" charset="0"/>
            </a:endParaRPr>
          </a:p>
        </p:txBody>
      </p:sp>
      <p:pic>
        <p:nvPicPr>
          <p:cNvPr id="35842"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95888" y="0"/>
            <a:ext cx="4241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8"/>
          <p:cNvSpPr>
            <a:spLocks noChangeArrowheads="1"/>
          </p:cNvSpPr>
          <p:nvPr/>
        </p:nvSpPr>
        <p:spPr bwMode="auto">
          <a:xfrm>
            <a:off x="3217863" y="0"/>
            <a:ext cx="5926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en-US" dirty="0">
              <a:latin typeface="Gill Sans" charset="0"/>
            </a:endParaRPr>
          </a:p>
        </p:txBody>
      </p:sp>
      <p:sp>
        <p:nvSpPr>
          <p:cNvPr id="35844" name="Rectangle 10"/>
          <p:cNvSpPr>
            <a:spLocks noChangeArrowheads="1"/>
          </p:cNvSpPr>
          <p:nvPr/>
        </p:nvSpPr>
        <p:spPr bwMode="auto">
          <a:xfrm>
            <a:off x="5534025" y="454025"/>
            <a:ext cx="44958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4000" b="1" dirty="0">
                <a:solidFill>
                  <a:srgbClr val="FFFF00"/>
                </a:solidFill>
                <a:latin typeface="Gill Sans" charset="0"/>
              </a:rPr>
              <a:t>            12</a:t>
            </a:r>
          </a:p>
          <a:p>
            <a:pPr eaLnBrk="1" hangingPunct="1"/>
            <a:endParaRPr lang="en-US" sz="4000" b="1" dirty="0">
              <a:solidFill>
                <a:srgbClr val="FFFF00"/>
              </a:solidFill>
              <a:latin typeface="Gill Sans" charset="0"/>
            </a:endParaRPr>
          </a:p>
          <a:p>
            <a:pPr eaLnBrk="1" hangingPunct="1"/>
            <a:endParaRPr lang="en-US" sz="4000" b="1" dirty="0">
              <a:solidFill>
                <a:srgbClr val="FFFF00"/>
              </a:solidFill>
              <a:latin typeface="Gill Sans" charset="0"/>
            </a:endParaRPr>
          </a:p>
          <a:p>
            <a:pPr eaLnBrk="1" hangingPunct="1"/>
            <a:endParaRPr lang="en-US" sz="4000" b="1" dirty="0">
              <a:solidFill>
                <a:srgbClr val="FFFF00"/>
              </a:solidFill>
              <a:latin typeface="Gill Sans" charset="0"/>
            </a:endParaRPr>
          </a:p>
          <a:p>
            <a:pPr eaLnBrk="1" hangingPunct="1"/>
            <a:r>
              <a:rPr lang="en-US" sz="4000" b="1" dirty="0">
                <a:solidFill>
                  <a:srgbClr val="FFFF00"/>
                </a:solidFill>
                <a:latin typeface="Gill Sans" charset="0"/>
              </a:rPr>
              <a:t>  9          	    3</a:t>
            </a:r>
          </a:p>
          <a:p>
            <a:pPr eaLnBrk="1" hangingPunct="1"/>
            <a:endParaRPr lang="en-US" sz="4000" b="1" dirty="0">
              <a:solidFill>
                <a:srgbClr val="FFFF00"/>
              </a:solidFill>
              <a:latin typeface="Gill Sans" charset="0"/>
            </a:endParaRPr>
          </a:p>
          <a:p>
            <a:pPr eaLnBrk="1" hangingPunct="1"/>
            <a:endParaRPr lang="en-US" sz="4000" b="1" dirty="0">
              <a:solidFill>
                <a:srgbClr val="FFFF00"/>
              </a:solidFill>
              <a:latin typeface="Gill Sans" charset="0"/>
            </a:endParaRPr>
          </a:p>
          <a:p>
            <a:pPr eaLnBrk="1" hangingPunct="1"/>
            <a:endParaRPr lang="en-US" sz="2000" b="1" dirty="0">
              <a:solidFill>
                <a:srgbClr val="FFFF00"/>
              </a:solidFill>
              <a:latin typeface="Gill Sans" charset="0"/>
            </a:endParaRPr>
          </a:p>
          <a:p>
            <a:pPr eaLnBrk="1" hangingPunct="1"/>
            <a:endParaRPr lang="en-US" sz="2000" b="1" dirty="0">
              <a:solidFill>
                <a:srgbClr val="FFFF00"/>
              </a:solidFill>
              <a:latin typeface="Gill Sans" charset="0"/>
            </a:endParaRPr>
          </a:p>
          <a:p>
            <a:pPr eaLnBrk="1" hangingPunct="1"/>
            <a:endParaRPr lang="en-US" sz="2000" b="1" dirty="0">
              <a:solidFill>
                <a:srgbClr val="FFFF00"/>
              </a:solidFill>
              <a:latin typeface="Gill Sans" charset="0"/>
            </a:endParaRPr>
          </a:p>
          <a:p>
            <a:pPr eaLnBrk="1" hangingPunct="1"/>
            <a:endParaRPr lang="en-US" sz="4000" b="1" dirty="0">
              <a:solidFill>
                <a:srgbClr val="FFFF00"/>
              </a:solidFill>
              <a:latin typeface="Gill Sans" charset="0"/>
            </a:endParaRPr>
          </a:p>
          <a:p>
            <a:pPr eaLnBrk="1" hangingPunct="1"/>
            <a:r>
              <a:rPr lang="en-US" sz="2000" b="1" dirty="0">
                <a:solidFill>
                  <a:srgbClr val="FFFF00"/>
                </a:solidFill>
                <a:latin typeface="Gill Sans" charset="0"/>
              </a:rPr>
              <a:t>                           </a:t>
            </a:r>
            <a:r>
              <a:rPr lang="en-US" sz="4000" b="1" dirty="0">
                <a:solidFill>
                  <a:srgbClr val="FFFF00"/>
                </a:solidFill>
                <a:latin typeface="Gill Sans" charset="0"/>
              </a:rPr>
              <a:t>6</a:t>
            </a:r>
            <a:endParaRPr lang="en-US" dirty="0">
              <a:latin typeface="Gill Sans" charset="0"/>
            </a:endParaRPr>
          </a:p>
        </p:txBody>
      </p:sp>
      <p:sp>
        <p:nvSpPr>
          <p:cNvPr id="35845" name="Freeform 7"/>
          <p:cNvSpPr>
            <a:spLocks/>
          </p:cNvSpPr>
          <p:nvPr/>
        </p:nvSpPr>
        <p:spPr bwMode="auto">
          <a:xfrm>
            <a:off x="7340600" y="3505200"/>
            <a:ext cx="750888" cy="381000"/>
          </a:xfrm>
          <a:custGeom>
            <a:avLst/>
            <a:gdLst>
              <a:gd name="T0" fmla="*/ 91749 w 720767"/>
              <a:gd name="T1" fmla="*/ 0 h 210426"/>
              <a:gd name="T2" fmla="*/ 1449190 w 720767"/>
              <a:gd name="T3" fmla="*/ 2147483647 h 210426"/>
              <a:gd name="T4" fmla="*/ 2864392 w 720767"/>
              <a:gd name="T5" fmla="*/ 2147483647 h 210426"/>
              <a:gd name="T6" fmla="*/ 3268739 w 720767"/>
              <a:gd name="T7" fmla="*/ 2147483647 h 210426"/>
              <a:gd name="T8" fmla="*/ 2691115 w 720767"/>
              <a:gd name="T9" fmla="*/ 2147483647 h 210426"/>
              <a:gd name="T10" fmla="*/ 1738007 w 720767"/>
              <a:gd name="T11" fmla="*/ 2147483647 h 210426"/>
              <a:gd name="T12" fmla="*/ 871555 w 720767"/>
              <a:gd name="T13" fmla="*/ 2147483647 h 210426"/>
              <a:gd name="T14" fmla="*/ 293916 w 720767"/>
              <a:gd name="T15" fmla="*/ 2147483647 h 210426"/>
              <a:gd name="T16" fmla="*/ 91749 w 720767"/>
              <a:gd name="T17" fmla="*/ 0 h 2104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0767" h="210426">
                <a:moveTo>
                  <a:pt x="20172" y="0"/>
                </a:moveTo>
                <a:lnTo>
                  <a:pt x="318622" y="69850"/>
                </a:lnTo>
                <a:lnTo>
                  <a:pt x="629772" y="101600"/>
                </a:lnTo>
                <a:cubicBezTo>
                  <a:pt x="720767" y="88601"/>
                  <a:pt x="718672" y="118834"/>
                  <a:pt x="718672" y="82550"/>
                </a:cubicBezTo>
                <a:lnTo>
                  <a:pt x="591672" y="171450"/>
                </a:lnTo>
                <a:cubicBezTo>
                  <a:pt x="390591" y="177936"/>
                  <a:pt x="460473" y="177800"/>
                  <a:pt x="382122" y="177800"/>
                </a:cubicBezTo>
                <a:cubicBezTo>
                  <a:pt x="189534" y="145702"/>
                  <a:pt x="191622" y="210426"/>
                  <a:pt x="191622" y="139700"/>
                </a:cubicBezTo>
                <a:cubicBezTo>
                  <a:pt x="62529" y="120336"/>
                  <a:pt x="64622" y="163457"/>
                  <a:pt x="64622" y="114300"/>
                </a:cubicBezTo>
                <a:cubicBezTo>
                  <a:pt x="0" y="10905"/>
                  <a:pt x="1122" y="52637"/>
                  <a:pt x="20172" y="0"/>
                </a:cubicBezTo>
                <a:close/>
              </a:path>
            </a:pathLst>
          </a:custGeom>
          <a:solidFill>
            <a:srgbClr val="00009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dirty="0"/>
          </a:p>
        </p:txBody>
      </p:sp>
      <p:sp>
        <p:nvSpPr>
          <p:cNvPr id="35846" name="Rectangle 1"/>
          <p:cNvSpPr>
            <a:spLocks noChangeArrowheads="1"/>
          </p:cNvSpPr>
          <p:nvPr/>
        </p:nvSpPr>
        <p:spPr bwMode="auto">
          <a:xfrm>
            <a:off x="-381000" y="673100"/>
            <a:ext cx="557688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4000" dirty="0">
                <a:latin typeface="Gill Sans" charset="0"/>
                <a:cs typeface="Gill Sans" charset="0"/>
              </a:rPr>
              <a:t>…get up today?</a:t>
            </a:r>
          </a:p>
          <a:p>
            <a:pPr algn="r">
              <a:buFontTx/>
              <a:buAutoNum type="arabicPeriod"/>
            </a:pPr>
            <a:r>
              <a:rPr lang="en-US" sz="4000" dirty="0">
                <a:latin typeface="Gill Sans" charset="0"/>
                <a:cs typeface="Gill Sans" charset="0"/>
              </a:rPr>
              <a:t> …go to bed last night?</a:t>
            </a:r>
          </a:p>
          <a:p>
            <a:pPr algn="r">
              <a:buFontTx/>
              <a:buAutoNum type="arabicPeriod"/>
            </a:pPr>
            <a:r>
              <a:rPr lang="en-US" sz="4000" dirty="0">
                <a:latin typeface="Gill Sans" charset="0"/>
                <a:cs typeface="Gill Sans" charset="0"/>
              </a:rPr>
              <a:t> …get up last Sunday? </a:t>
            </a:r>
          </a:p>
          <a:p>
            <a:pPr algn="r"/>
            <a:r>
              <a:rPr lang="en-US" sz="4000" dirty="0">
                <a:latin typeface="Gill Sans" charset="0"/>
                <a:cs typeface="Gill Sans" charset="0"/>
              </a:rPr>
              <a:t>4. …leave for school?</a:t>
            </a:r>
          </a:p>
          <a:p>
            <a:pPr algn="r"/>
            <a:r>
              <a:rPr lang="en-US" sz="4000" dirty="0">
                <a:latin typeface="Gill Sans" charset="0"/>
                <a:cs typeface="Gill Sans" charset="0"/>
              </a:rPr>
              <a:t>5. …get to school?</a:t>
            </a:r>
          </a:p>
          <a:p>
            <a:pPr algn="r"/>
            <a:r>
              <a:rPr lang="en-US" sz="4000" dirty="0">
                <a:latin typeface="Gill Sans" charset="0"/>
                <a:cs typeface="Gill Sans" charset="0"/>
              </a:rPr>
              <a:t>6. …work or do homework? </a:t>
            </a:r>
            <a:r>
              <a:rPr lang="en-US" sz="3200" dirty="0">
                <a:solidFill>
                  <a:srgbClr val="0000FF"/>
                </a:solidFill>
                <a:latin typeface="Gill Sans" charset="0"/>
                <a:cs typeface="Gill Sans" charset="0"/>
              </a:rPr>
              <a:t>x:xx to x:xx </a:t>
            </a:r>
            <a:endParaRPr lang="en-US" sz="4000" dirty="0">
              <a:solidFill>
                <a:srgbClr val="0000FF"/>
              </a:solidFill>
              <a:latin typeface="Gill Sans" charset="0"/>
              <a:cs typeface="Gill Sans" charset="0"/>
            </a:endParaRPr>
          </a:p>
          <a:p>
            <a:pPr algn="r"/>
            <a:r>
              <a:rPr lang="en-US" sz="4000" dirty="0">
                <a:latin typeface="Gill Sans" charset="0"/>
                <a:cs typeface="Gill Sans" charset="0"/>
              </a:rPr>
              <a:t>7. …eat dinner.</a:t>
            </a:r>
          </a:p>
          <a:p>
            <a:pPr algn="r"/>
            <a:r>
              <a:rPr lang="en-US" sz="4000" dirty="0">
                <a:latin typeface="Gill Sans" charset="0"/>
                <a:cs typeface="Gill Sans" charset="0"/>
              </a:rPr>
              <a:t>8. …wish you could get up every day?</a:t>
            </a:r>
          </a:p>
          <a:p>
            <a:pPr algn="r"/>
            <a:r>
              <a:rPr lang="en-US" sz="4000" dirty="0">
                <a:latin typeface="Gill Sans" charset="0"/>
                <a:cs typeface="Gill Sans" charset="0"/>
              </a:rPr>
              <a:t>. </a:t>
            </a:r>
            <a:endParaRPr lang="en-US" sz="1000" dirty="0">
              <a:latin typeface="Gill Sans" charset="0"/>
              <a:cs typeface="Gill Sans" charset="0"/>
            </a:endParaRPr>
          </a:p>
        </p:txBody>
      </p:sp>
      <p:sp>
        <p:nvSpPr>
          <p:cNvPr id="35847" name="TextBox 2"/>
          <p:cNvSpPr txBox="1">
            <a:spLocks noChangeArrowheads="1"/>
          </p:cNvSpPr>
          <p:nvPr/>
        </p:nvSpPr>
        <p:spPr bwMode="auto">
          <a:xfrm>
            <a:off x="95250" y="163513"/>
            <a:ext cx="508793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b="1" dirty="0">
                <a:solidFill>
                  <a:srgbClr val="0000FF"/>
                </a:solidFill>
                <a:latin typeface="Gill Sans" charset="0"/>
                <a:cs typeface="Gill Sans" charset="0"/>
              </a:rPr>
              <a:t>What time did you</a:t>
            </a:r>
          </a:p>
          <a:p>
            <a:endParaRPr lang="en-US"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37890" name="Subtitle 2"/>
          <p:cNvSpPr>
            <a:spLocks noGrp="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solidFill>
                <a:srgbClr val="898989"/>
              </a:solidFill>
              <a:latin typeface="Calibri" charset="0"/>
              <a:ea typeface="ＭＳ Ｐゴシック" charset="0"/>
              <a:cs typeface="ＭＳ Ｐゴシック" charset="0"/>
            </a:endParaRPr>
          </a:p>
        </p:txBody>
      </p:sp>
      <p:pic>
        <p:nvPicPr>
          <p:cNvPr id="37891"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00050"/>
            <a:ext cx="72707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rot="2338739">
            <a:off x="3332163" y="5454650"/>
            <a:ext cx="328612" cy="533400"/>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7" name="Oval 6"/>
          <p:cNvSpPr/>
          <p:nvPr/>
        </p:nvSpPr>
        <p:spPr>
          <a:xfrm rot="2338739">
            <a:off x="3713163" y="5829300"/>
            <a:ext cx="328612" cy="533400"/>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0000"/>
              </a:solidFill>
              <a:ea typeface="ＭＳ Ｐゴシック" charset="0"/>
              <a:cs typeface="ＭＳ Ｐゴシック" charset="0"/>
            </a:endParaRPr>
          </a:p>
        </p:txBody>
      </p:sp>
      <p:sp>
        <p:nvSpPr>
          <p:cNvPr id="8" name="Oval 7"/>
          <p:cNvSpPr/>
          <p:nvPr/>
        </p:nvSpPr>
        <p:spPr>
          <a:xfrm rot="2338739">
            <a:off x="1255713" y="5559425"/>
            <a:ext cx="588962" cy="322263"/>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9" name="Oval 8"/>
          <p:cNvSpPr/>
          <p:nvPr/>
        </p:nvSpPr>
        <p:spPr>
          <a:xfrm rot="2338739">
            <a:off x="1889125" y="5472113"/>
            <a:ext cx="588963" cy="322262"/>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11" name="Oval 10"/>
          <p:cNvSpPr/>
          <p:nvPr/>
        </p:nvSpPr>
        <p:spPr>
          <a:xfrm rot="6033670">
            <a:off x="1778794" y="5006182"/>
            <a:ext cx="590550" cy="322262"/>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12" name="Oval 11"/>
          <p:cNvSpPr/>
          <p:nvPr/>
        </p:nvSpPr>
        <p:spPr>
          <a:xfrm rot="6033670">
            <a:off x="1245394" y="5158582"/>
            <a:ext cx="590550" cy="322262"/>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13" name="Oval 12"/>
          <p:cNvSpPr/>
          <p:nvPr/>
        </p:nvSpPr>
        <p:spPr>
          <a:xfrm rot="6033670">
            <a:off x="3378994" y="5158582"/>
            <a:ext cx="590550" cy="322262"/>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14" name="Oval 13"/>
          <p:cNvSpPr/>
          <p:nvPr/>
        </p:nvSpPr>
        <p:spPr>
          <a:xfrm rot="6033670">
            <a:off x="3836194" y="5568157"/>
            <a:ext cx="590550" cy="322262"/>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15" name="Oval 14"/>
          <p:cNvSpPr/>
          <p:nvPr/>
        </p:nvSpPr>
        <p:spPr>
          <a:xfrm rot="1698971" flipV="1">
            <a:off x="517525" y="3879850"/>
            <a:ext cx="1065213" cy="192088"/>
          </a:xfrm>
          <a:prstGeom prst="ellipse">
            <a:avLst/>
          </a:prstGeom>
          <a:solidFill>
            <a:srgbClr val="FF0000">
              <a:alpha val="3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16" name="Oval 15"/>
          <p:cNvSpPr/>
          <p:nvPr/>
        </p:nvSpPr>
        <p:spPr>
          <a:xfrm rot="20093634">
            <a:off x="5389563" y="3913188"/>
            <a:ext cx="889000" cy="222250"/>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0000"/>
              </a:solidFill>
              <a:ea typeface="ＭＳ Ｐゴシック" charset="0"/>
              <a:cs typeface="ＭＳ Ｐゴシック" charset="0"/>
            </a:endParaRPr>
          </a:p>
        </p:txBody>
      </p:sp>
      <p:sp>
        <p:nvSpPr>
          <p:cNvPr id="17" name="Rectangle 16"/>
          <p:cNvSpPr/>
          <p:nvPr/>
        </p:nvSpPr>
        <p:spPr>
          <a:xfrm>
            <a:off x="6324600" y="0"/>
            <a:ext cx="28194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dirty="0">
                <a:solidFill>
                  <a:srgbClr val="FFFFFF"/>
                </a:solidFill>
                <a:latin typeface="Gill Sans" pitchFamily="-108" charset="0"/>
                <a:ea typeface="Gill Sans" pitchFamily="-108" charset="0"/>
                <a:cs typeface="Gill Sans" pitchFamily="-108" charset="0"/>
              </a:rPr>
              <a:t>S20</a:t>
            </a:r>
          </a:p>
        </p:txBody>
      </p:sp>
      <p:sp>
        <p:nvSpPr>
          <p:cNvPr id="18" name="TextBox 17"/>
          <p:cNvSpPr txBox="1">
            <a:spLocks noChangeArrowheads="1"/>
          </p:cNvSpPr>
          <p:nvPr/>
        </p:nvSpPr>
        <p:spPr bwMode="auto">
          <a:xfrm>
            <a:off x="6429375" y="685800"/>
            <a:ext cx="250825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altLang="ja-JP" sz="7200" b="1" dirty="0">
                <a:latin typeface="Gill Sans" charset="0"/>
                <a:cs typeface="Gill Sans" charset="0"/>
              </a:rPr>
              <a:t>20</a:t>
            </a:r>
            <a:endParaRPr lang="en-US" altLang="ja-JP" sz="5400" b="1" dirty="0">
              <a:latin typeface="Gill Sans" charset="0"/>
              <a:cs typeface="Gill Sans" charset="0"/>
            </a:endParaRPr>
          </a:p>
          <a:p>
            <a:r>
              <a:rPr lang="en-US" altLang="ja-JP" sz="4400" b="1" dirty="0">
                <a:latin typeface="Gill Sans" charset="0"/>
                <a:cs typeface="Gill Sans" charset="0"/>
              </a:rPr>
              <a:t>minutes</a:t>
            </a:r>
            <a:endParaRPr lang="en-US" altLang="ja-JP" sz="6000" b="1" dirty="0">
              <a:latin typeface="Gill Sans" charset="0"/>
              <a:cs typeface="Gill Sans" charset="0"/>
            </a:endParaRPr>
          </a:p>
          <a:p>
            <a:endParaRPr lang="en-US" altLang="ja-JP" sz="7200" b="1" dirty="0">
              <a:latin typeface="Gill Sans" charset="0"/>
              <a:cs typeface="Gill Sans" charset="0"/>
            </a:endParaRPr>
          </a:p>
        </p:txBody>
      </p:sp>
      <p:sp>
        <p:nvSpPr>
          <p:cNvPr id="19" name="TextBox 18"/>
          <p:cNvSpPr txBox="1">
            <a:spLocks noChangeArrowheads="1"/>
          </p:cNvSpPr>
          <p:nvPr/>
        </p:nvSpPr>
        <p:spPr bwMode="auto">
          <a:xfrm>
            <a:off x="6324600" y="4725988"/>
            <a:ext cx="27432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altLang="ja-JP" sz="4400" b="1" dirty="0">
                <a:latin typeface="Gill Sans" charset="0"/>
                <a:cs typeface="Gill Sans" charset="0"/>
              </a:rPr>
              <a:t>Blood</a:t>
            </a:r>
          </a:p>
          <a:p>
            <a:pPr algn="r"/>
            <a:r>
              <a:rPr lang="en-US" altLang="ja-JP" sz="4400" b="1" dirty="0">
                <a:latin typeface="Gill Sans" charset="0"/>
                <a:cs typeface="Gill Sans" charset="0"/>
              </a:rPr>
              <a:t>build-up</a:t>
            </a:r>
          </a:p>
        </p:txBody>
      </p:sp>
      <p:sp>
        <p:nvSpPr>
          <p:cNvPr id="20" name="TextBox 19"/>
          <p:cNvSpPr txBox="1">
            <a:spLocks noChangeArrowheads="1"/>
          </p:cNvSpPr>
          <p:nvPr/>
        </p:nvSpPr>
        <p:spPr bwMode="auto">
          <a:xfrm>
            <a:off x="5943600" y="247650"/>
            <a:ext cx="3163887"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altLang="ja-JP" sz="4400" b="1" dirty="0">
                <a:latin typeface="Gill Sans" charset="0"/>
                <a:cs typeface="Gill Sans" charset="0"/>
              </a:rPr>
              <a:t>How long </a:t>
            </a:r>
          </a:p>
          <a:p>
            <a:pPr algn="r"/>
            <a:r>
              <a:rPr lang="en-US" altLang="ja-JP" sz="4400" b="1" dirty="0">
                <a:latin typeface="Gill Sans" charset="0"/>
                <a:cs typeface="Gill Sans" charset="0"/>
              </a:rPr>
              <a:t>do your </a:t>
            </a:r>
          </a:p>
          <a:p>
            <a:pPr algn="r"/>
            <a:r>
              <a:rPr lang="en-US" altLang="ja-JP" sz="4400" b="1" dirty="0">
                <a:latin typeface="Gill Sans" charset="0"/>
                <a:cs typeface="Gill Sans" charset="0"/>
              </a:rPr>
              <a:t>students</a:t>
            </a:r>
          </a:p>
          <a:p>
            <a:pPr algn="r"/>
            <a:r>
              <a:rPr lang="en-US" altLang="ja-JP" sz="4400" b="1" dirty="0">
                <a:latin typeface="Gill Sans" charset="0"/>
                <a:cs typeface="Gill Sans" charset="0"/>
              </a:rPr>
              <a:t>sit in </a:t>
            </a:r>
          </a:p>
          <a:p>
            <a:pPr algn="r"/>
            <a:r>
              <a:rPr lang="en-US" altLang="ja-JP" sz="4400" b="1" dirty="0">
                <a:latin typeface="Gill Sans" charset="0"/>
                <a:cs typeface="Gill Sans" charset="0"/>
              </a:rPr>
              <a:t>class?</a:t>
            </a:r>
            <a:endParaRPr lang="en-US" altLang="ja-JP" sz="6000" b="1" dirty="0">
              <a:latin typeface="Gill Sans" charset="0"/>
              <a:cs typeface="Gill Sans" charset="0"/>
            </a:endParaRPr>
          </a:p>
          <a:p>
            <a:endParaRPr lang="en-US" altLang="ja-JP" sz="7200" b="1" dirty="0">
              <a:latin typeface="Gill Sans" charset="0"/>
              <a:cs typeface="Gill Sans"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0"/>
                                        <p:tgtEl>
                                          <p:spTgt spid="1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par>
                          <p:cTn id="39" fill="hold" nodeType="afterGroup">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par>
                          <p:cTn id="42" fill="hold" nodeType="afterGroup">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P spid="18" grpId="0"/>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8363" y="762000"/>
            <a:ext cx="3195637" cy="1143000"/>
          </a:xfrm>
        </p:spPr>
        <p:txBody>
          <a:bodyPr>
            <a:normAutofit fontScale="90000"/>
          </a:bodyPr>
          <a:lstStyle/>
          <a:p>
            <a:pPr>
              <a:defRPr/>
            </a:pPr>
            <a:r>
              <a:rPr lang="en-US" sz="5900" b="1" dirty="0">
                <a:latin typeface="Gill Sans" charset="0"/>
                <a:ea typeface="Gill Sans" charset="0"/>
                <a:cs typeface="Gill Sans" charset="0"/>
              </a:rPr>
              <a:t>1</a:t>
            </a:r>
            <a:r>
              <a:rPr lang="en-US" sz="4000" b="1" dirty="0">
                <a:latin typeface="Gill Sans" charset="0"/>
                <a:ea typeface="Gill Sans" charset="0"/>
                <a:cs typeface="Gill Sans" charset="0"/>
              </a:rPr>
              <a:t> minute</a:t>
            </a:r>
            <a:r>
              <a:rPr lang="en-US" sz="3600" dirty="0">
                <a:ea typeface="ＭＳ Ｐゴシック" charset="-128"/>
                <a:cs typeface="ＭＳ Ｐゴシック" charset="-128"/>
              </a:rPr>
              <a:t/>
            </a:r>
            <a:br>
              <a:rPr lang="en-US" sz="3600" dirty="0">
                <a:ea typeface="ＭＳ Ｐゴシック" charset="-128"/>
                <a:cs typeface="ＭＳ Ｐゴシック" charset="-128"/>
              </a:rPr>
            </a:br>
            <a:r>
              <a:rPr lang="en-US" sz="3600" dirty="0">
                <a:ea typeface="ＭＳ Ｐゴシック" charset="-128"/>
                <a:cs typeface="ＭＳ Ｐゴシック" charset="-128"/>
              </a:rPr>
              <a:t/>
            </a:r>
            <a:br>
              <a:rPr lang="en-US" sz="3600" dirty="0">
                <a:ea typeface="ＭＳ Ｐゴシック" charset="-128"/>
                <a:cs typeface="ＭＳ Ｐゴシック" charset="-128"/>
              </a:rPr>
            </a:br>
            <a:endParaRPr lang="en-US" sz="3600" dirty="0">
              <a:ea typeface="ＭＳ Ｐゴシック" charset="-128"/>
              <a:cs typeface="ＭＳ Ｐゴシック" charset="-128"/>
            </a:endParaRPr>
          </a:p>
        </p:txBody>
      </p:sp>
      <p:sp>
        <p:nvSpPr>
          <p:cNvPr id="3" name="Content Placeholder 2"/>
          <p:cNvSpPr>
            <a:spLocks noGrp="1"/>
          </p:cNvSpPr>
          <p:nvPr>
            <p:ph idx="1"/>
          </p:nvPr>
        </p:nvSpPr>
        <p:spPr bwMode="auto">
          <a:xfrm>
            <a:off x="5948363" y="1214438"/>
            <a:ext cx="3195637"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r">
              <a:buFont typeface="Arial" charset="0"/>
              <a:buNone/>
            </a:pPr>
            <a:r>
              <a:rPr lang="en-US" altLang="ja-JP" sz="16600" b="1" dirty="0">
                <a:solidFill>
                  <a:srgbClr val="800000"/>
                </a:solidFill>
                <a:latin typeface="Gill Sans" charset="0"/>
                <a:ea typeface="ＭＳ Ｐゴシック" charset="0"/>
                <a:cs typeface="Gill Sans" charset="0"/>
              </a:rPr>
              <a:t>+</a:t>
            </a:r>
            <a:r>
              <a:rPr lang="en-US" altLang="ja-JP" sz="9600" b="1" dirty="0">
                <a:solidFill>
                  <a:srgbClr val="800000"/>
                </a:solidFill>
                <a:latin typeface="Gill Sans" charset="0"/>
                <a:ea typeface="ＭＳ Ｐゴシック" charset="0"/>
                <a:cs typeface="Gill Sans" charset="0"/>
              </a:rPr>
              <a:t> 15%</a:t>
            </a:r>
          </a:p>
        </p:txBody>
      </p:sp>
      <p:pic>
        <p:nvPicPr>
          <p:cNvPr id="38915"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948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rot="306038">
            <a:off x="850900" y="558800"/>
            <a:ext cx="590550" cy="322263"/>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6" name="Oval 5"/>
          <p:cNvSpPr/>
          <p:nvPr/>
        </p:nvSpPr>
        <p:spPr>
          <a:xfrm rot="306038">
            <a:off x="4578350" y="787400"/>
            <a:ext cx="590550" cy="322263"/>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0000"/>
              </a:solidFill>
              <a:ea typeface="ＭＳ Ｐゴシック" charset="0"/>
              <a:cs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0"/>
                                        <p:tgtEl>
                                          <p:spTgt spid="6"/>
                                        </p:tgtEl>
                                      </p:cBhvr>
                                    </p:animEffect>
                                  </p:childTnLst>
                                </p:cTn>
                              </p:par>
                            </p:childTnLst>
                          </p:cTn>
                        </p:par>
                        <p:par>
                          <p:cTn id="11" fill="hold" nodeType="afterGroup">
                            <p:stCondLst>
                              <p:cond delay="5000"/>
                            </p:stCondLst>
                            <p:childTnLst>
                              <p:par>
                                <p:cTn id="12" presetID="1"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p:cNvSpPr>
          <p:nvPr/>
        </p:nvSpPr>
        <p:spPr bwMode="auto">
          <a:xfrm>
            <a:off x="609600" y="457200"/>
            <a:ext cx="82264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8800" b="1" dirty="0">
                <a:solidFill>
                  <a:srgbClr val="632523"/>
                </a:solidFill>
                <a:latin typeface="Gill Sans" charset="0"/>
                <a:cs typeface="Gill Sans" charset="0"/>
              </a:rPr>
              <a:t>Why physical? </a:t>
            </a:r>
            <a:endParaRPr lang="ja-JP" altLang="en-US" sz="8800" b="1">
              <a:solidFill>
                <a:srgbClr val="632523"/>
              </a:solidFill>
              <a:latin typeface="Gill Sans" charset="0"/>
              <a:ea typeface="Osaka" charset="0"/>
              <a:cs typeface="Osaka" charset="0"/>
            </a:endParaRPr>
          </a:p>
        </p:txBody>
      </p:sp>
      <p:sp>
        <p:nvSpPr>
          <p:cNvPr id="39938" name="Rectangle 3"/>
          <p:cNvSpPr>
            <a:spLocks noChangeArrowheads="1"/>
          </p:cNvSpPr>
          <p:nvPr/>
        </p:nvSpPr>
        <p:spPr bwMode="auto">
          <a:xfrm>
            <a:off x="0" y="4343400"/>
            <a:ext cx="311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400" b="1">
                <a:solidFill>
                  <a:schemeClr val="accent2"/>
                </a:solidFill>
                <a:latin typeface="Papyrus" charset="0"/>
                <a:ea typeface="Osaka" charset="0"/>
                <a:cs typeface="Osaka" charset="0"/>
              </a:rPr>
              <a:t> </a:t>
            </a:r>
            <a:endParaRPr lang="ja-JP" altLang="en-US" sz="1800" b="1">
              <a:solidFill>
                <a:schemeClr val="accent2"/>
              </a:solidFill>
              <a:ea typeface="Osaka" charset="0"/>
              <a:cs typeface="Osaka" charset="0"/>
            </a:endParaRPr>
          </a:p>
        </p:txBody>
      </p:sp>
      <p:pic>
        <p:nvPicPr>
          <p:cNvPr id="39939"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3352800"/>
            <a:ext cx="814705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Box 3"/>
          <p:cNvSpPr txBox="1">
            <a:spLocks noChangeArrowheads="1"/>
          </p:cNvSpPr>
          <p:nvPr/>
        </p:nvSpPr>
        <p:spPr bwMode="auto">
          <a:xfrm>
            <a:off x="0" y="0"/>
            <a:ext cx="87550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r>
              <a:rPr lang="en-US" sz="8000" b="1" dirty="0">
                <a:solidFill>
                  <a:schemeClr val="bg1"/>
                </a:solidFill>
              </a:rPr>
              <a:t>Let</a:t>
            </a:r>
            <a:r>
              <a:rPr lang="ja-JP" altLang="en-US" sz="8000" b="1">
                <a:solidFill>
                  <a:schemeClr val="bg1"/>
                </a:solidFill>
              </a:rPr>
              <a:t>’</a:t>
            </a:r>
            <a:r>
              <a:rPr lang="en-US" altLang="ja-JP" sz="8000" b="1" dirty="0">
                <a:solidFill>
                  <a:schemeClr val="bg1"/>
                </a:solidFill>
              </a:rPr>
              <a:t>s get physical</a:t>
            </a:r>
            <a:endParaRPr lang="en-US" sz="8000" b="1" dirty="0">
              <a:solidFill>
                <a:schemeClr val="bg1"/>
              </a:solidFill>
            </a:endParaRPr>
          </a:p>
        </p:txBody>
      </p:sp>
      <p:pic>
        <p:nvPicPr>
          <p:cNvPr id="4098"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600200" y="0"/>
            <a:ext cx="10766425"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910138" y="5791200"/>
            <a:ext cx="4087812" cy="708025"/>
          </a:xfrm>
          <a:prstGeom prst="roundRect">
            <a:avLst/>
          </a:prstGeom>
          <a:solidFill>
            <a:schemeClr val="bg1">
              <a:alpha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00" name="Rectangle 4"/>
          <p:cNvSpPr>
            <a:spLocks noChangeArrowheads="1"/>
          </p:cNvSpPr>
          <p:nvPr/>
        </p:nvSpPr>
        <p:spPr bwMode="auto">
          <a:xfrm>
            <a:off x="4876800" y="5715000"/>
            <a:ext cx="39481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dirty="0">
                <a:solidFill>
                  <a:srgbClr val="800000"/>
                </a:solidFill>
              </a:rPr>
              <a:t> Marc Helgesen</a:t>
            </a:r>
            <a:r>
              <a:rPr lang="en-US" sz="4000" b="1" dirty="0">
                <a:solidFill>
                  <a:srgbClr val="FFFF00"/>
                </a:solidFill>
              </a:rPr>
              <a:t>  	</a:t>
            </a:r>
            <a:endParaRPr lang="en-US" sz="4000" dirty="0">
              <a:solidFill>
                <a:srgbClr val="FFFF00"/>
              </a:solidFill>
            </a:endParaRPr>
          </a:p>
        </p:txBody>
      </p:sp>
      <p:sp>
        <p:nvSpPr>
          <p:cNvPr id="2" name="Rounded Rectangle 1"/>
          <p:cNvSpPr/>
          <p:nvPr/>
        </p:nvSpPr>
        <p:spPr>
          <a:xfrm>
            <a:off x="990600" y="228600"/>
            <a:ext cx="7772400" cy="1752600"/>
          </a:xfrm>
          <a:prstGeom prst="roundRect">
            <a:avLst/>
          </a:prstGeom>
          <a:solidFill>
            <a:schemeClr val="bg1">
              <a:alpha val="74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02" name="TextBox 2"/>
          <p:cNvSpPr txBox="1">
            <a:spLocks noChangeArrowheads="1"/>
          </p:cNvSpPr>
          <p:nvPr/>
        </p:nvSpPr>
        <p:spPr bwMode="auto">
          <a:xfrm>
            <a:off x="1066800" y="609600"/>
            <a:ext cx="78501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600" b="1" dirty="0">
                <a:solidFill>
                  <a:srgbClr val="800000"/>
                </a:solidFill>
                <a:latin typeface="Gill Sans" charset="0"/>
                <a:cs typeface="Gill Sans" charset="0"/>
              </a:rPr>
              <a:t>Let’s get physical!</a:t>
            </a:r>
          </a:p>
        </p:txBody>
      </p:sp>
      <p:pic>
        <p:nvPicPr>
          <p:cNvPr id="3" name="03 Physical.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 y="5994400"/>
            <a:ext cx="812800" cy="8636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5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3584"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ChangeArrowheads="1"/>
          </p:cNvSpPr>
          <p:nvPr/>
        </p:nvSpPr>
        <p:spPr bwMode="auto">
          <a:xfrm>
            <a:off x="609600" y="457200"/>
            <a:ext cx="82264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8800" b="1" dirty="0">
                <a:solidFill>
                  <a:srgbClr val="632523"/>
                </a:solidFill>
                <a:latin typeface="Gill Sans" charset="0"/>
                <a:cs typeface="Gill Sans" charset="0"/>
              </a:rPr>
              <a:t>Why physical? </a:t>
            </a:r>
            <a:endParaRPr lang="ja-JP" altLang="en-US" sz="8800" b="1">
              <a:solidFill>
                <a:srgbClr val="632523"/>
              </a:solidFill>
              <a:latin typeface="Gill Sans" charset="0"/>
              <a:ea typeface="Osaka" charset="0"/>
              <a:cs typeface="Osaka" charset="0"/>
            </a:endParaRPr>
          </a:p>
        </p:txBody>
      </p:sp>
      <p:sp>
        <p:nvSpPr>
          <p:cNvPr id="40962" name="Rectangle 3"/>
          <p:cNvSpPr>
            <a:spLocks noChangeArrowheads="1"/>
          </p:cNvSpPr>
          <p:nvPr/>
        </p:nvSpPr>
        <p:spPr bwMode="auto">
          <a:xfrm>
            <a:off x="0" y="4343400"/>
            <a:ext cx="311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400" b="1">
                <a:solidFill>
                  <a:schemeClr val="accent2"/>
                </a:solidFill>
                <a:latin typeface="Papyrus" charset="0"/>
                <a:ea typeface="Osaka" charset="0"/>
                <a:cs typeface="Osaka" charset="0"/>
              </a:rPr>
              <a:t> </a:t>
            </a:r>
            <a:endParaRPr lang="ja-JP" altLang="en-US" sz="1800" b="1">
              <a:solidFill>
                <a:schemeClr val="accent2"/>
              </a:solidFill>
              <a:ea typeface="Osaka" charset="0"/>
              <a:cs typeface="Osaka" charset="0"/>
            </a:endParaRPr>
          </a:p>
        </p:txBody>
      </p:sp>
      <p:pic>
        <p:nvPicPr>
          <p:cNvPr id="40963"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9600" y="2895600"/>
            <a:ext cx="800100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bwMode="auto">
          <a:xfrm>
            <a:off x="609600" y="457200"/>
            <a:ext cx="8153400" cy="373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ja-JP" sz="6000" b="1" dirty="0">
                <a:solidFill>
                  <a:srgbClr val="AC3ECC"/>
                </a:solidFill>
                <a:latin typeface="Papyrus" charset="0"/>
                <a:ea typeface="Osaka" charset="0"/>
                <a:cs typeface="Osaka" charset="0"/>
              </a:rPr>
              <a:t>				</a:t>
            </a:r>
            <a:endParaRPr lang="en-US" altLang="ja-JP" sz="5600" dirty="0">
              <a:solidFill>
                <a:srgbClr val="000000"/>
              </a:solidFill>
              <a:latin typeface="Times" charset="0"/>
              <a:ea typeface="Osaka" charset="0"/>
              <a:cs typeface="Osaka" charset="0"/>
            </a:endParaRPr>
          </a:p>
        </p:txBody>
      </p:sp>
      <p:pic>
        <p:nvPicPr>
          <p:cNvPr id="41986"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10083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152400" y="4540250"/>
            <a:ext cx="9753600" cy="2286000"/>
          </a:xfrm>
          <a:prstGeom prst="roundRect">
            <a:avLst/>
          </a:prstGeom>
          <a:solidFill>
            <a:schemeClr val="bg1">
              <a:alpha val="6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988" name="TextBox 2"/>
          <p:cNvSpPr txBox="1">
            <a:spLocks noChangeArrowheads="1"/>
          </p:cNvSpPr>
          <p:nvPr/>
        </p:nvSpPr>
        <p:spPr bwMode="auto">
          <a:xfrm>
            <a:off x="76200" y="4419600"/>
            <a:ext cx="75596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600" b="1" dirty="0">
                <a:solidFill>
                  <a:srgbClr val="800000"/>
                </a:solidFill>
                <a:latin typeface="Gill Sans" charset="0"/>
                <a:cs typeface="Gill Sans" charset="0"/>
              </a:rPr>
              <a:t>Moving together,</a:t>
            </a:r>
          </a:p>
          <a:p>
            <a:r>
              <a:rPr lang="en-US" sz="6600" b="1" dirty="0">
                <a:solidFill>
                  <a:srgbClr val="800000"/>
                </a:solidFill>
                <a:latin typeface="Gill Sans" charset="0"/>
                <a:cs typeface="Gill Sans" charset="0"/>
              </a:rPr>
              <a:t>we connect: </a:t>
            </a:r>
          </a:p>
        </p:txBody>
      </p:sp>
      <p:sp>
        <p:nvSpPr>
          <p:cNvPr id="20486" name="TextBox 3"/>
          <p:cNvSpPr txBox="1">
            <a:spLocks noChangeArrowheads="1"/>
          </p:cNvSpPr>
          <p:nvPr/>
        </p:nvSpPr>
        <p:spPr bwMode="auto">
          <a:xfrm>
            <a:off x="5181600" y="5353050"/>
            <a:ext cx="40846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7200" b="1" dirty="0">
                <a:solidFill>
                  <a:srgbClr val="FF0000"/>
                </a:solidFill>
                <a:latin typeface="Gill Sans" charset="0"/>
                <a:cs typeface="Gill Sans" charset="0"/>
              </a:rPr>
              <a:t>Rapport</a:t>
            </a:r>
          </a:p>
        </p:txBody>
      </p:sp>
      <p:sp>
        <p:nvSpPr>
          <p:cNvPr id="7" name="TextBox 3"/>
          <p:cNvSpPr txBox="1">
            <a:spLocks noChangeArrowheads="1"/>
          </p:cNvSpPr>
          <p:nvPr/>
        </p:nvSpPr>
        <p:spPr bwMode="auto">
          <a:xfrm>
            <a:off x="5181600" y="5029200"/>
            <a:ext cx="368562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000" b="1" dirty="0" smtClean="0">
                <a:solidFill>
                  <a:srgbClr val="FF0000"/>
                </a:solidFill>
                <a:latin typeface="Gill Sans" charset="0"/>
                <a:cs typeface="Gill Sans" charset="0"/>
              </a:rPr>
              <a:t>Motor</a:t>
            </a:r>
          </a:p>
          <a:p>
            <a:r>
              <a:rPr lang="en-US" sz="6000" b="1" dirty="0" smtClean="0">
                <a:solidFill>
                  <a:srgbClr val="FF0000"/>
                </a:solidFill>
                <a:latin typeface="Gill Sans" charset="0"/>
                <a:cs typeface="Gill Sans" charset="0"/>
              </a:rPr>
              <a:t>Empathy</a:t>
            </a:r>
            <a:endParaRPr lang="en-US" sz="6000" b="1" dirty="0">
              <a:solidFill>
                <a:srgbClr val="FF0000"/>
              </a:solidFill>
              <a:latin typeface="Gill Sans" charset="0"/>
              <a:cs typeface="Gill San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486"/>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1"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86" grpId="1"/>
      <p:bldP spid="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ajio tais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57" y="-36286"/>
            <a:ext cx="9249834" cy="689428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bwMode="auto">
          <a:xfrm>
            <a:off x="457200" y="274638"/>
            <a:ext cx="8686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8000" b="1" dirty="0">
                <a:latin typeface="Gill Sans" charset="0"/>
                <a:ea typeface="ＭＳ Ｐゴシック" charset="0"/>
                <a:cs typeface="Gill Sans" charset="0"/>
              </a:rPr>
              <a:t>Line up </a:t>
            </a:r>
            <a:r>
              <a:rPr lang="en-US" sz="6600" dirty="0">
                <a:latin typeface="Gill Sans" charset="0"/>
                <a:ea typeface="ＭＳ Ｐゴシック" charset="0"/>
                <a:cs typeface="Gill Sans" charset="0"/>
              </a:rPr>
              <a:t>nonverbally</a:t>
            </a:r>
            <a:r>
              <a:rPr lang="en-US" sz="8000" dirty="0">
                <a:latin typeface="Arial" charset="0"/>
                <a:ea typeface="ＭＳ Ｐゴシック" charset="0"/>
                <a:cs typeface="Comic Sans MS" charset="0"/>
              </a:rPr>
              <a:t/>
            </a:r>
            <a:br>
              <a:rPr lang="en-US" sz="8000" dirty="0">
                <a:latin typeface="Arial" charset="0"/>
                <a:ea typeface="ＭＳ Ｐゴシック" charset="0"/>
                <a:cs typeface="Comic Sans MS" charset="0"/>
              </a:rPr>
            </a:br>
            <a:r>
              <a:rPr lang="en-US" sz="8000" dirty="0">
                <a:latin typeface="Comic Sans MS" charset="0"/>
                <a:ea typeface="ＭＳ Ｐゴシック" charset="0"/>
                <a:cs typeface="Comic Sans MS" charset="0"/>
              </a:rPr>
              <a:t/>
            </a:r>
            <a:br>
              <a:rPr lang="en-US" sz="8000" dirty="0">
                <a:latin typeface="Comic Sans MS" charset="0"/>
                <a:ea typeface="ＭＳ Ｐゴシック" charset="0"/>
                <a:cs typeface="Comic Sans MS" charset="0"/>
              </a:rPr>
            </a:br>
            <a:endParaRPr lang="en-US" sz="5400" dirty="0">
              <a:latin typeface="Comic Sans MS" charset="0"/>
              <a:ea typeface="ＭＳ Ｐゴシック" charset="0"/>
              <a:cs typeface="Comic Sans MS" charset="0"/>
            </a:endParaRPr>
          </a:p>
        </p:txBody>
      </p:sp>
      <p:pic>
        <p:nvPicPr>
          <p:cNvPr id="4608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09800"/>
            <a:ext cx="108267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5"/>
          <p:cNvSpPr txBox="1">
            <a:spLocks noChangeArrowheads="1"/>
          </p:cNvSpPr>
          <p:nvPr/>
        </p:nvSpPr>
        <p:spPr bwMode="auto">
          <a:xfrm>
            <a:off x="309563" y="312738"/>
            <a:ext cx="716847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5400" b="1" dirty="0">
                <a:latin typeface="Gill Sans" charset="0"/>
                <a:cs typeface="Gill Sans" charset="0"/>
              </a:rPr>
              <a:t>Make groups of </a:t>
            </a:r>
            <a:r>
              <a:rPr lang="en-US" sz="5400" b="1" dirty="0" smtClean="0">
                <a:latin typeface="Gill Sans" charset="0"/>
                <a:cs typeface="Gill Sans" charset="0"/>
              </a:rPr>
              <a:t>4-6. </a:t>
            </a:r>
            <a:endParaRPr lang="en-US" sz="5400" b="1" dirty="0">
              <a:latin typeface="Gill Sans" charset="0"/>
              <a:cs typeface="Gill Sans" charset="0"/>
            </a:endParaRPr>
          </a:p>
        </p:txBody>
      </p:sp>
      <p:sp>
        <p:nvSpPr>
          <p:cNvPr id="8" name="TextBox 7"/>
          <p:cNvSpPr txBox="1">
            <a:spLocks noChangeArrowheads="1"/>
          </p:cNvSpPr>
          <p:nvPr/>
        </p:nvSpPr>
        <p:spPr bwMode="auto">
          <a:xfrm>
            <a:off x="306388" y="1235075"/>
            <a:ext cx="69310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000" b="1" dirty="0">
                <a:solidFill>
                  <a:srgbClr val="800000"/>
                </a:solidFill>
                <a:latin typeface="Gill Sans" charset="0"/>
                <a:cs typeface="Gill Sans" charset="0"/>
              </a:rPr>
              <a:t>How fast can you </a:t>
            </a:r>
          </a:p>
          <a:p>
            <a:r>
              <a:rPr lang="en-US" sz="6000" b="1" dirty="0">
                <a:solidFill>
                  <a:srgbClr val="800000"/>
                </a:solidFill>
                <a:latin typeface="Gill Sans" charset="0"/>
                <a:cs typeface="Gill Sans" charset="0"/>
              </a:rPr>
              <a:t>line up each way?</a:t>
            </a:r>
          </a:p>
        </p:txBody>
      </p:sp>
      <p:sp>
        <p:nvSpPr>
          <p:cNvPr id="48131" name="TextBox 8"/>
          <p:cNvSpPr txBox="1">
            <a:spLocks noChangeArrowheads="1"/>
          </p:cNvSpPr>
          <p:nvPr/>
        </p:nvSpPr>
        <p:spPr bwMode="auto">
          <a:xfrm>
            <a:off x="-3040063" y="4471988"/>
            <a:ext cx="21859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b="1" dirty="0">
                <a:latin typeface="Gill Sans" charset="0"/>
                <a:cs typeface="Gill Sans" charset="0"/>
              </a:rPr>
              <a:t>No speaking.  </a:t>
            </a:r>
          </a:p>
          <a:p>
            <a:r>
              <a:rPr lang="en-US" b="1" dirty="0">
                <a:latin typeface="Gill Sans" charset="0"/>
                <a:cs typeface="Gill Sans" charset="0"/>
              </a:rPr>
              <a:t>Gestures are OK.</a:t>
            </a:r>
            <a:endParaRPr lang="en-US" dirty="0"/>
          </a:p>
          <a:p>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200400"/>
            <a:ext cx="91440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5"/>
          <p:cNvSpPr txBox="1">
            <a:spLocks noChangeArrowheads="1"/>
          </p:cNvSpPr>
          <p:nvPr/>
        </p:nvSpPr>
        <p:spPr bwMode="auto">
          <a:xfrm>
            <a:off x="309563" y="711200"/>
            <a:ext cx="685641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000" b="1" dirty="0">
                <a:latin typeface="Gill Sans" charset="0"/>
                <a:cs typeface="Gill Sans" charset="0"/>
              </a:rPr>
              <a:t>No speaking. </a:t>
            </a:r>
          </a:p>
          <a:p>
            <a:r>
              <a:rPr lang="en-US" sz="6000" b="1" dirty="0">
                <a:latin typeface="Gill Sans" charset="0"/>
                <a:cs typeface="Gill Sans" charset="0"/>
              </a:rPr>
              <a:t>Gestures are OK.</a:t>
            </a:r>
          </a:p>
        </p:txBody>
      </p:sp>
      <p:sp>
        <p:nvSpPr>
          <p:cNvPr id="49154" name="TextBox 8"/>
          <p:cNvSpPr txBox="1">
            <a:spLocks noChangeArrowheads="1"/>
          </p:cNvSpPr>
          <p:nvPr/>
        </p:nvSpPr>
        <p:spPr bwMode="auto">
          <a:xfrm>
            <a:off x="-3040063" y="4471988"/>
            <a:ext cx="21859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b="1" dirty="0">
                <a:latin typeface="Gill Sans" charset="0"/>
                <a:cs typeface="Gill Sans" charset="0"/>
              </a:rPr>
              <a:t>No speaking.  </a:t>
            </a:r>
          </a:p>
          <a:p>
            <a:r>
              <a:rPr lang="en-US" b="1" dirty="0">
                <a:latin typeface="Gill Sans" charset="0"/>
                <a:cs typeface="Gill Sans" charset="0"/>
              </a:rPr>
              <a:t>Gestures are OK.</a:t>
            </a:r>
            <a:endParaRPr lang="en-US" dirty="0"/>
          </a:p>
          <a:p>
            <a:endParaRPr lang="en-US" dirty="0"/>
          </a:p>
        </p:txBody>
      </p:sp>
      <p:pic>
        <p:nvPicPr>
          <p:cNvPr id="49155"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200400"/>
            <a:ext cx="91440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5"/>
          <p:cNvSpPr txBox="1">
            <a:spLocks noChangeArrowheads="1"/>
          </p:cNvSpPr>
          <p:nvPr/>
        </p:nvSpPr>
        <p:spPr bwMode="auto">
          <a:xfrm>
            <a:off x="309563" y="312738"/>
            <a:ext cx="65722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5400" b="1" dirty="0">
                <a:latin typeface="Gill Sans" charset="0"/>
                <a:cs typeface="Gill Sans" charset="0"/>
              </a:rPr>
              <a:t>When you finish… </a:t>
            </a:r>
          </a:p>
        </p:txBody>
      </p:sp>
      <p:sp>
        <p:nvSpPr>
          <p:cNvPr id="8" name="TextBox 7"/>
          <p:cNvSpPr txBox="1">
            <a:spLocks noChangeArrowheads="1"/>
          </p:cNvSpPr>
          <p:nvPr/>
        </p:nvSpPr>
        <p:spPr bwMode="auto">
          <a:xfrm>
            <a:off x="306388" y="1235075"/>
            <a:ext cx="76358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000" b="1" dirty="0">
                <a:solidFill>
                  <a:srgbClr val="800000"/>
                </a:solidFill>
                <a:latin typeface="Gill Sans" charset="0"/>
                <a:cs typeface="Gill Sans" charset="0"/>
              </a:rPr>
              <a:t>sit down.  </a:t>
            </a:r>
          </a:p>
          <a:p>
            <a:r>
              <a:rPr lang="en-US" sz="6000" b="1" dirty="0">
                <a:solidFill>
                  <a:srgbClr val="800000"/>
                </a:solidFill>
                <a:latin typeface="Gill Sans" charset="0"/>
                <a:cs typeface="Gill Sans" charset="0"/>
              </a:rPr>
              <a:t>Check by speaking.</a:t>
            </a:r>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200400"/>
            <a:ext cx="91440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0 0  L 0 0.3332  E" pathEditMode="relative" ptsTypes="">
                                      <p:cBhvr>
                                        <p:cTn id="8"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bwMode="auto">
          <a:xfrm>
            <a:off x="457200" y="274638"/>
            <a:ext cx="381635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a:r>
              <a:rPr lang="en-US" b="1" dirty="0">
                <a:latin typeface="Gill Sans" charset="0"/>
                <a:ea typeface="ＭＳ Ｐゴシック" charset="0"/>
                <a:cs typeface="Gill Sans" charset="0"/>
              </a:rPr>
              <a:t>Line up by…  </a:t>
            </a:r>
            <a:endParaRPr lang="en-US" dirty="0">
              <a:latin typeface="Calibri" charset="0"/>
              <a:ea typeface="ＭＳ Ｐゴシック" charset="0"/>
              <a:cs typeface="ＭＳ Ｐゴシック" charset="0"/>
            </a:endParaRPr>
          </a:p>
        </p:txBody>
      </p:sp>
      <p:sp>
        <p:nvSpPr>
          <p:cNvPr id="3" name="Content Placeholder 2"/>
          <p:cNvSpPr>
            <a:spLocks noGrp="1"/>
          </p:cNvSpPr>
          <p:nvPr>
            <p:ph idx="1"/>
          </p:nvPr>
        </p:nvSpPr>
        <p:spPr bwMode="auto">
          <a:xfrm>
            <a:off x="5005388" y="1611313"/>
            <a:ext cx="3681412"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lgn="r">
              <a:buFont typeface="Arial" charset="0"/>
              <a:buNone/>
            </a:pPr>
            <a:r>
              <a:rPr lang="en-US" sz="6000" b="1" dirty="0">
                <a:solidFill>
                  <a:srgbClr val="000000"/>
                </a:solidFill>
                <a:latin typeface="Gill Sans" charset="0"/>
                <a:ea typeface="ＭＳ Ｐゴシック" charset="0"/>
                <a:cs typeface="Gill Sans" charset="0"/>
              </a:rPr>
              <a:t>Shortest to tallest.</a:t>
            </a:r>
          </a:p>
          <a:p>
            <a:pPr marL="0" indent="0" algn="r">
              <a:buFont typeface="Arial" charset="0"/>
              <a:buNone/>
            </a:pPr>
            <a:endParaRPr lang="en-US" sz="6000" b="1" dirty="0">
              <a:solidFill>
                <a:srgbClr val="000000"/>
              </a:solidFill>
              <a:latin typeface="Gill Sans" charset="0"/>
              <a:ea typeface="ＭＳ Ｐゴシック" charset="0"/>
              <a:cs typeface="Gill Sans" charset="0"/>
            </a:endParaRPr>
          </a:p>
        </p:txBody>
      </p:sp>
      <p:sp>
        <p:nvSpPr>
          <p:cNvPr id="4" name="TextBox 3"/>
          <p:cNvSpPr txBox="1">
            <a:spLocks noChangeArrowheads="1"/>
          </p:cNvSpPr>
          <p:nvPr/>
        </p:nvSpPr>
        <p:spPr bwMode="auto">
          <a:xfrm>
            <a:off x="4273550" y="122238"/>
            <a:ext cx="340518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7200" b="1" dirty="0">
                <a:solidFill>
                  <a:srgbClr val="800000"/>
                </a:solidFill>
                <a:latin typeface="Gill Sans" charset="0"/>
                <a:cs typeface="Gill Sans" charset="0"/>
              </a:rPr>
              <a:t>height.</a:t>
            </a:r>
            <a:endParaRPr lang="en-US" sz="2400" b="1" dirty="0">
              <a:solidFill>
                <a:srgbClr val="800000"/>
              </a:solidFill>
              <a:latin typeface="Gill Sans" charset="0"/>
              <a:cs typeface="Gill Sans" charset="0"/>
            </a:endParaRP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95425" y="1600200"/>
            <a:ext cx="2944813"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5578475" y="5114925"/>
            <a:ext cx="31083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a:solidFill>
                  <a:srgbClr val="800000"/>
                </a:solidFill>
                <a:latin typeface="Gill Sans" charset="0"/>
                <a:cs typeface="Gill Sans" charset="0"/>
              </a:rPr>
              <a:t>Check by </a:t>
            </a:r>
          </a:p>
          <a:p>
            <a:r>
              <a:rPr lang="en-US" sz="4800" b="1" dirty="0">
                <a:solidFill>
                  <a:srgbClr val="800000"/>
                </a:solidFill>
                <a:latin typeface="Gill Sans" charset="0"/>
                <a:cs typeface="Gill Sans" charset="0"/>
              </a:rPr>
              <a:t>speaking.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bwMode="auto">
          <a:xfrm>
            <a:off x="457200" y="274638"/>
            <a:ext cx="381635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a:r>
              <a:rPr lang="en-US" b="1" dirty="0">
                <a:latin typeface="Gill Sans" charset="0"/>
                <a:ea typeface="ＭＳ Ｐゴシック" charset="0"/>
                <a:cs typeface="Gill Sans" charset="0"/>
              </a:rPr>
              <a:t>Line up by…  </a:t>
            </a:r>
            <a:endParaRPr lang="en-US" dirty="0">
              <a:latin typeface="Calibri" charset="0"/>
              <a:ea typeface="ＭＳ Ｐゴシック" charset="0"/>
              <a:cs typeface="ＭＳ Ｐゴシック" charset="0"/>
            </a:endParaRPr>
          </a:p>
        </p:txBody>
      </p:sp>
      <p:sp>
        <p:nvSpPr>
          <p:cNvPr id="3" name="Content Placeholder 2"/>
          <p:cNvSpPr>
            <a:spLocks noGrp="1"/>
          </p:cNvSpPr>
          <p:nvPr>
            <p:ph idx="1"/>
          </p:nvPr>
        </p:nvSpPr>
        <p:spPr bwMode="auto">
          <a:xfrm>
            <a:off x="4440238" y="1611313"/>
            <a:ext cx="4246562"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lgn="r">
              <a:buFont typeface="Arial" charset="0"/>
              <a:buNone/>
            </a:pPr>
            <a:r>
              <a:rPr lang="en-US" sz="6000" b="1" dirty="0">
                <a:solidFill>
                  <a:srgbClr val="000000"/>
                </a:solidFill>
                <a:latin typeface="Gill Sans" charset="0"/>
                <a:ea typeface="ＭＳ Ｐゴシック" charset="0"/>
                <a:cs typeface="Gill Sans" charset="0"/>
              </a:rPr>
              <a:t>January </a:t>
            </a:r>
          </a:p>
          <a:p>
            <a:pPr marL="0" indent="0" algn="r">
              <a:buFont typeface="Arial" charset="0"/>
              <a:buNone/>
            </a:pPr>
            <a:r>
              <a:rPr lang="en-US" sz="6000" b="1" dirty="0">
                <a:solidFill>
                  <a:srgbClr val="000000"/>
                </a:solidFill>
                <a:latin typeface="Gill Sans" charset="0"/>
                <a:ea typeface="ＭＳ Ｐゴシック" charset="0"/>
                <a:cs typeface="Gill Sans" charset="0"/>
              </a:rPr>
              <a:t>to December</a:t>
            </a:r>
          </a:p>
          <a:p>
            <a:pPr marL="0" indent="0" algn="r">
              <a:buFont typeface="Arial" charset="0"/>
              <a:buNone/>
            </a:pPr>
            <a:endParaRPr lang="en-US" sz="6000" b="1" dirty="0">
              <a:solidFill>
                <a:srgbClr val="000000"/>
              </a:solidFill>
              <a:latin typeface="Gill Sans" charset="0"/>
              <a:ea typeface="ＭＳ Ｐゴシック" charset="0"/>
              <a:cs typeface="Gill Sans" charset="0"/>
            </a:endParaRPr>
          </a:p>
        </p:txBody>
      </p:sp>
      <p:sp>
        <p:nvSpPr>
          <p:cNvPr id="4" name="TextBox 3"/>
          <p:cNvSpPr txBox="1">
            <a:spLocks noChangeArrowheads="1"/>
          </p:cNvSpPr>
          <p:nvPr/>
        </p:nvSpPr>
        <p:spPr bwMode="auto">
          <a:xfrm>
            <a:off x="4273550" y="122238"/>
            <a:ext cx="487838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7200" b="1" dirty="0">
                <a:solidFill>
                  <a:srgbClr val="800000"/>
                </a:solidFill>
                <a:latin typeface="Gill Sans" charset="0"/>
                <a:cs typeface="Gill Sans" charset="0"/>
              </a:rPr>
              <a:t>birthdays.</a:t>
            </a:r>
            <a:endParaRPr lang="en-US" sz="2400" b="1" dirty="0">
              <a:solidFill>
                <a:srgbClr val="800000"/>
              </a:solidFill>
              <a:latin typeface="Gill Sans" charset="0"/>
              <a:cs typeface="Gill Sans" charset="0"/>
            </a:endParaRPr>
          </a:p>
          <a:p>
            <a:endParaRPr lang="en-US" dirty="0"/>
          </a:p>
        </p:txBody>
      </p:sp>
      <p:sp>
        <p:nvSpPr>
          <p:cNvPr id="6" name="Rectangle 5"/>
          <p:cNvSpPr>
            <a:spLocks noChangeArrowheads="1"/>
          </p:cNvSpPr>
          <p:nvPr/>
        </p:nvSpPr>
        <p:spPr bwMode="auto">
          <a:xfrm>
            <a:off x="5578475" y="5114925"/>
            <a:ext cx="31083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a:solidFill>
                  <a:srgbClr val="800000"/>
                </a:solidFill>
                <a:latin typeface="Gill Sans" charset="0"/>
                <a:cs typeface="Gill Sans" charset="0"/>
              </a:rPr>
              <a:t>Check by </a:t>
            </a:r>
          </a:p>
          <a:p>
            <a:r>
              <a:rPr lang="en-US" sz="4800" b="1" dirty="0">
                <a:solidFill>
                  <a:srgbClr val="800000"/>
                </a:solidFill>
                <a:latin typeface="Gill Sans" charset="0"/>
                <a:cs typeface="Gill Sans" charset="0"/>
              </a:rPr>
              <a:t>speaking.</a:t>
            </a: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78013"/>
            <a:ext cx="4440238" cy="49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bwMode="auto">
          <a:xfrm>
            <a:off x="457200" y="274638"/>
            <a:ext cx="381635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a:r>
              <a:rPr lang="en-US" b="1" dirty="0">
                <a:latin typeface="Gill Sans" charset="0"/>
                <a:ea typeface="ＭＳ Ｐゴシック" charset="0"/>
                <a:cs typeface="Gill Sans" charset="0"/>
              </a:rPr>
              <a:t>Line up by…  </a:t>
            </a:r>
            <a:endParaRPr lang="en-US" dirty="0">
              <a:latin typeface="Calibri" charset="0"/>
              <a:ea typeface="ＭＳ Ｐゴシック" charset="0"/>
              <a:cs typeface="ＭＳ Ｐゴシック" charset="0"/>
            </a:endParaRPr>
          </a:p>
        </p:txBody>
      </p:sp>
      <p:sp>
        <p:nvSpPr>
          <p:cNvPr id="3" name="Content Placeholder 2"/>
          <p:cNvSpPr>
            <a:spLocks noGrp="1"/>
          </p:cNvSpPr>
          <p:nvPr>
            <p:ph idx="1"/>
          </p:nvPr>
        </p:nvSpPr>
        <p:spPr bwMode="auto">
          <a:xfrm>
            <a:off x="4765675" y="3816350"/>
            <a:ext cx="43561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lgn="r">
              <a:buFont typeface="Arial" charset="0"/>
              <a:buNone/>
            </a:pPr>
            <a:r>
              <a:rPr lang="en-US" sz="6000" b="1" dirty="0">
                <a:solidFill>
                  <a:srgbClr val="000000"/>
                </a:solidFill>
                <a:latin typeface="Gill Sans" charset="0"/>
                <a:ea typeface="ＭＳ Ｐゴシック" charset="0"/>
                <a:cs typeface="Gill Sans" charset="0"/>
              </a:rPr>
              <a:t>Shortest time to </a:t>
            </a:r>
          </a:p>
          <a:p>
            <a:pPr marL="0" indent="0" algn="r">
              <a:buFont typeface="Arial" charset="0"/>
              <a:buNone/>
            </a:pPr>
            <a:r>
              <a:rPr lang="en-US" sz="6000" b="1" dirty="0">
                <a:solidFill>
                  <a:srgbClr val="000000"/>
                </a:solidFill>
                <a:latin typeface="Gill Sans" charset="0"/>
                <a:ea typeface="ＭＳ Ｐゴシック" charset="0"/>
                <a:cs typeface="Gill Sans" charset="0"/>
              </a:rPr>
              <a:t>longest.</a:t>
            </a:r>
          </a:p>
          <a:p>
            <a:pPr marL="0" indent="0" algn="r">
              <a:buFont typeface="Arial" charset="0"/>
              <a:buNone/>
            </a:pPr>
            <a:endParaRPr lang="en-US" sz="6000" b="1" dirty="0">
              <a:solidFill>
                <a:srgbClr val="000000"/>
              </a:solidFill>
              <a:latin typeface="Gill Sans" charset="0"/>
              <a:ea typeface="ＭＳ Ｐゴシック" charset="0"/>
              <a:cs typeface="Gill Sans" charset="0"/>
            </a:endParaRPr>
          </a:p>
        </p:txBody>
      </p:sp>
      <p:sp>
        <p:nvSpPr>
          <p:cNvPr id="4" name="TextBox 3"/>
          <p:cNvSpPr txBox="1">
            <a:spLocks noChangeArrowheads="1"/>
          </p:cNvSpPr>
          <p:nvPr/>
        </p:nvSpPr>
        <p:spPr bwMode="auto">
          <a:xfrm>
            <a:off x="457200" y="-457200"/>
            <a:ext cx="86868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7200" b="1" dirty="0">
                <a:solidFill>
                  <a:srgbClr val="800000"/>
                </a:solidFill>
                <a:latin typeface="Gill Sans" charset="0"/>
                <a:cs typeface="Gill Sans" charset="0"/>
              </a:rPr>
              <a:t>								how long</a:t>
            </a:r>
          </a:p>
          <a:p>
            <a:r>
              <a:rPr lang="en-US" sz="7200" b="1" dirty="0">
                <a:solidFill>
                  <a:srgbClr val="800000"/>
                </a:solidFill>
                <a:latin typeface="Gill Sans" charset="0"/>
                <a:cs typeface="Gill Sans" charset="0"/>
              </a:rPr>
              <a:t>it took to get to </a:t>
            </a:r>
          </a:p>
          <a:p>
            <a:r>
              <a:rPr lang="en-US" sz="7200" b="1" dirty="0">
                <a:solidFill>
                  <a:srgbClr val="800000"/>
                </a:solidFill>
                <a:latin typeface="Gill Sans" charset="0"/>
                <a:cs typeface="Gill Sans" charset="0"/>
              </a:rPr>
              <a:t>school today.</a:t>
            </a:r>
            <a:endParaRPr lang="en-US" sz="2400" b="1" dirty="0">
              <a:solidFill>
                <a:srgbClr val="800000"/>
              </a:solidFill>
              <a:latin typeface="Gill Sans" charset="0"/>
              <a:cs typeface="Gill Sans" charset="0"/>
            </a:endParaRPr>
          </a:p>
          <a:p>
            <a:endParaRPr lang="en-US" dirty="0"/>
          </a:p>
        </p:txBody>
      </p:sp>
      <p:sp>
        <p:nvSpPr>
          <p:cNvPr id="6" name="Rectangle 5"/>
          <p:cNvSpPr>
            <a:spLocks noChangeArrowheads="1"/>
          </p:cNvSpPr>
          <p:nvPr/>
        </p:nvSpPr>
        <p:spPr bwMode="auto">
          <a:xfrm>
            <a:off x="6035675" y="5226050"/>
            <a:ext cx="31083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a:solidFill>
                  <a:srgbClr val="800000"/>
                </a:solidFill>
                <a:latin typeface="Gill Sans" charset="0"/>
                <a:cs typeface="Gill Sans" charset="0"/>
              </a:rPr>
              <a:t>Check by </a:t>
            </a:r>
          </a:p>
          <a:p>
            <a:r>
              <a:rPr lang="en-US" sz="4800" b="1" dirty="0">
                <a:solidFill>
                  <a:srgbClr val="800000"/>
                </a:solidFill>
                <a:latin typeface="Gill Sans" charset="0"/>
                <a:cs typeface="Gill Sans" charset="0"/>
              </a:rPr>
              <a:t>speaking.</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 y="4419600"/>
            <a:ext cx="5373688"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Box 3"/>
          <p:cNvSpPr txBox="1">
            <a:spLocks noChangeArrowheads="1"/>
          </p:cNvSpPr>
          <p:nvPr/>
        </p:nvSpPr>
        <p:spPr bwMode="auto">
          <a:xfrm>
            <a:off x="0" y="0"/>
            <a:ext cx="87550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r>
              <a:rPr lang="en-US" sz="8000" b="1" dirty="0">
                <a:solidFill>
                  <a:schemeClr val="bg1"/>
                </a:solidFill>
              </a:rPr>
              <a:t>Let</a:t>
            </a:r>
            <a:r>
              <a:rPr lang="ja-JP" altLang="en-US" sz="8000" b="1">
                <a:solidFill>
                  <a:schemeClr val="bg1"/>
                </a:solidFill>
              </a:rPr>
              <a:t>’</a:t>
            </a:r>
            <a:r>
              <a:rPr lang="en-US" altLang="ja-JP" sz="8000" b="1" dirty="0">
                <a:solidFill>
                  <a:schemeClr val="bg1"/>
                </a:solidFill>
              </a:rPr>
              <a:t>s get physical</a:t>
            </a:r>
            <a:endParaRPr lang="en-US" sz="8000" b="1" dirty="0">
              <a:solidFill>
                <a:schemeClr val="bg1"/>
              </a:solidFill>
            </a:endParaRPr>
          </a:p>
        </p:txBody>
      </p:sp>
      <p:pic>
        <p:nvPicPr>
          <p:cNvPr id="6146"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22425" y="0"/>
            <a:ext cx="10766425"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910138" y="5791200"/>
            <a:ext cx="4087812" cy="708025"/>
          </a:xfrm>
          <a:prstGeom prst="roundRect">
            <a:avLst/>
          </a:prstGeom>
          <a:solidFill>
            <a:schemeClr val="bg1">
              <a:alpha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148" name="Rectangle 4"/>
          <p:cNvSpPr>
            <a:spLocks noChangeArrowheads="1"/>
          </p:cNvSpPr>
          <p:nvPr/>
        </p:nvSpPr>
        <p:spPr bwMode="auto">
          <a:xfrm>
            <a:off x="4876800" y="5715000"/>
            <a:ext cx="39481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dirty="0">
                <a:solidFill>
                  <a:srgbClr val="800000"/>
                </a:solidFill>
              </a:rPr>
              <a:t> Marc Helgesen</a:t>
            </a:r>
            <a:r>
              <a:rPr lang="en-US" sz="4000" b="1" dirty="0">
                <a:solidFill>
                  <a:srgbClr val="FFFF00"/>
                </a:solidFill>
              </a:rPr>
              <a:t>  	</a:t>
            </a:r>
            <a:endParaRPr lang="en-US" sz="4000" dirty="0">
              <a:solidFill>
                <a:srgbClr val="FFFF00"/>
              </a:solidFill>
            </a:endParaRPr>
          </a:p>
        </p:txBody>
      </p:sp>
      <p:sp>
        <p:nvSpPr>
          <p:cNvPr id="2" name="Rounded Rectangle 1"/>
          <p:cNvSpPr/>
          <p:nvPr/>
        </p:nvSpPr>
        <p:spPr>
          <a:xfrm>
            <a:off x="990600" y="228600"/>
            <a:ext cx="7772400" cy="1752600"/>
          </a:xfrm>
          <a:prstGeom prst="roundRect">
            <a:avLst/>
          </a:prstGeom>
          <a:solidFill>
            <a:schemeClr val="bg1">
              <a:alpha val="74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150" name="TextBox 2"/>
          <p:cNvSpPr txBox="1">
            <a:spLocks noChangeArrowheads="1"/>
          </p:cNvSpPr>
          <p:nvPr/>
        </p:nvSpPr>
        <p:spPr bwMode="auto">
          <a:xfrm>
            <a:off x="1066800" y="609600"/>
            <a:ext cx="78501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600" b="1" dirty="0">
                <a:solidFill>
                  <a:srgbClr val="800000"/>
                </a:solidFill>
                <a:latin typeface="Gill Sans" charset="0"/>
                <a:cs typeface="Gill Sans" charset="0"/>
              </a:rPr>
              <a:t>Let’s get physical!</a:t>
            </a:r>
          </a:p>
        </p:txBody>
      </p:sp>
      <p:pic>
        <p:nvPicPr>
          <p:cNvPr id="6151" name="03 Physical.m4a">
            <a:hlinkClick r:id="" action="ppaction://media"/>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00200" y="7010400"/>
            <a:ext cx="4826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03 Physical.m4a">
            <a:hlinkClick r:id="" action="ppaction://media"/>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00200" y="6858000"/>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bwMode="auto">
          <a:xfrm>
            <a:off x="457200" y="274638"/>
            <a:ext cx="381635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a:r>
              <a:rPr lang="en-US" b="1">
                <a:latin typeface="Gill Sans" charset="0"/>
                <a:ea typeface="ＭＳ Ｐゴシック" charset="0"/>
                <a:cs typeface="Gill Sans" charset="0"/>
              </a:rPr>
              <a:t>Line up by…  </a:t>
            </a:r>
            <a:endParaRPr lang="en-US">
              <a:latin typeface="Calibri" charset="0"/>
              <a:ea typeface="ＭＳ Ｐゴシック" charset="0"/>
              <a:cs typeface="ＭＳ Ｐゴシック" charset="0"/>
            </a:endParaRPr>
          </a:p>
        </p:txBody>
      </p:sp>
      <p:sp>
        <p:nvSpPr>
          <p:cNvPr id="3" name="Content Placeholder 2"/>
          <p:cNvSpPr>
            <a:spLocks noGrp="1"/>
          </p:cNvSpPr>
          <p:nvPr>
            <p:ph idx="1"/>
          </p:nvPr>
        </p:nvSpPr>
        <p:spPr bwMode="auto">
          <a:xfrm>
            <a:off x="5291138" y="2762250"/>
            <a:ext cx="3681412"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lgn="r">
              <a:buFont typeface="Arial" charset="0"/>
              <a:buNone/>
            </a:pPr>
            <a:r>
              <a:rPr lang="en-US" sz="6000" b="1">
                <a:solidFill>
                  <a:srgbClr val="000000"/>
                </a:solidFill>
                <a:latin typeface="Gill Sans" charset="0"/>
                <a:ea typeface="ＭＳ Ｐゴシック" charset="0"/>
                <a:cs typeface="Gill Sans" charset="0"/>
              </a:rPr>
              <a:t>Smallest to biggest</a:t>
            </a:r>
          </a:p>
          <a:p>
            <a:pPr marL="0" indent="0" algn="r">
              <a:buFont typeface="Arial" charset="0"/>
              <a:buNone/>
            </a:pPr>
            <a:endParaRPr lang="en-US" sz="6000" b="1">
              <a:solidFill>
                <a:srgbClr val="000000"/>
              </a:solidFill>
              <a:latin typeface="Gill Sans" charset="0"/>
              <a:ea typeface="ＭＳ Ｐゴシック" charset="0"/>
              <a:cs typeface="Gill Sans" charset="0"/>
            </a:endParaRPr>
          </a:p>
        </p:txBody>
      </p:sp>
      <p:sp>
        <p:nvSpPr>
          <p:cNvPr id="6" name="Rectangle 5"/>
          <p:cNvSpPr>
            <a:spLocks noChangeArrowheads="1"/>
          </p:cNvSpPr>
          <p:nvPr/>
        </p:nvSpPr>
        <p:spPr bwMode="auto">
          <a:xfrm>
            <a:off x="5578475" y="5668963"/>
            <a:ext cx="3232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a:solidFill>
                  <a:srgbClr val="800000"/>
                </a:solidFill>
                <a:latin typeface="Gill Sans" charset="0"/>
                <a:cs typeface="Gill Sans" charset="0"/>
              </a:rPr>
              <a:t>Compare.</a:t>
            </a:r>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2074863"/>
            <a:ext cx="4224337" cy="478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59125" y="2368550"/>
            <a:ext cx="248920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4033838" y="-1588"/>
            <a:ext cx="5489575" cy="258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7200" b="1">
                <a:solidFill>
                  <a:srgbClr val="800000"/>
                </a:solidFill>
                <a:latin typeface="Gill Sans" charset="0"/>
                <a:cs typeface="Gill Sans" charset="0"/>
              </a:rPr>
              <a:t>the size of</a:t>
            </a:r>
          </a:p>
          <a:p>
            <a:r>
              <a:rPr lang="en-US" sz="7200" b="1">
                <a:solidFill>
                  <a:srgbClr val="800000"/>
                </a:solidFill>
                <a:latin typeface="Gill Sans" charset="0"/>
                <a:cs typeface="Gill Sans" charset="0"/>
              </a:rPr>
              <a:t>your hand.</a:t>
            </a:r>
            <a:endParaRPr lang="en-US" sz="2400" b="1">
              <a:solidFill>
                <a:srgbClr val="800000"/>
              </a:solidFill>
              <a:latin typeface="Gill Sans" charset="0"/>
              <a:cs typeface="Gill Sans" charset="0"/>
            </a:endParaRPr>
          </a:p>
          <a:p>
            <a:endParaRPr lang="en-US"/>
          </a:p>
        </p:txBody>
      </p:sp>
    </p:spTree>
    <p:extLst>
      <p:ext uri="{BB962C8B-B14F-4D97-AF65-F5344CB8AC3E}">
        <p14:creationId xmlns:p14="http://schemas.microsoft.com/office/powerpoint/2010/main" val="1115478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正方形/長方形 3"/>
          <p:cNvSpPr>
            <a:spLocks noChangeArrowheads="1"/>
          </p:cNvSpPr>
          <p:nvPr/>
        </p:nvSpPr>
        <p:spPr bwMode="auto">
          <a:xfrm>
            <a:off x="1571625" y="1571625"/>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ja-JP" altLang="en-US" sz="5400" b="1">
              <a:latin typeface="Calibri" charset="0"/>
            </a:endParaRPr>
          </a:p>
        </p:txBody>
      </p:sp>
      <p:sp>
        <p:nvSpPr>
          <p:cNvPr id="5" name="正方形/長方形 4"/>
          <p:cNvSpPr/>
          <p:nvPr/>
        </p:nvSpPr>
        <p:spPr>
          <a:xfrm>
            <a:off x="306388" y="2967038"/>
            <a:ext cx="184150" cy="914400"/>
          </a:xfrm>
          <a:prstGeom prst="rect">
            <a:avLst/>
          </a:prstGeom>
          <a:noFill/>
        </p:spPr>
        <p:txBody>
          <a:bodyPr wrap="none">
            <a:spAutoFit/>
          </a:bodyPr>
          <a:lstStyle/>
          <a:p>
            <a:pPr algn="ctr">
              <a:defRPr/>
            </a:pPr>
            <a:endParaRPr lang="ja-JP" altLang="en-US" sz="5400" b="1">
              <a:solidFill>
                <a:srgbClr val="F4F1E3"/>
              </a:solidFill>
              <a:effectLst>
                <a:outerShdw blurRad="38100" dist="38100" dir="2700000" algn="tl">
                  <a:srgbClr val="DDDDDD"/>
                </a:outerShdw>
              </a:effectLst>
              <a:latin typeface="Calibri" charset="0"/>
            </a:endParaRPr>
          </a:p>
        </p:txBody>
      </p:sp>
      <p:sp>
        <p:nvSpPr>
          <p:cNvPr id="235523" name="Rectangle 8"/>
          <p:cNvSpPr>
            <a:spLocks noChangeArrowheads="1"/>
          </p:cNvSpPr>
          <p:nvPr/>
        </p:nvSpPr>
        <p:spPr bwMode="auto">
          <a:xfrm>
            <a:off x="3633788" y="1752600"/>
            <a:ext cx="35290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dirty="0"/>
          </a:p>
        </p:txBody>
      </p:sp>
      <p:sp>
        <p:nvSpPr>
          <p:cNvPr id="235524" name="Rectangle 9"/>
          <p:cNvSpPr>
            <a:spLocks noChangeArrowheads="1"/>
          </p:cNvSpPr>
          <p:nvPr/>
        </p:nvSpPr>
        <p:spPr bwMode="auto">
          <a:xfrm>
            <a:off x="77788" y="2687638"/>
            <a:ext cx="777557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5400" dirty="0">
                <a:solidFill>
                  <a:srgbClr val="800000"/>
                </a:solidFill>
                <a:latin typeface="Gill Sans" charset="0"/>
                <a:cs typeface="Gill Sans" charset="0"/>
              </a:rPr>
              <a:t>Appropriate, wanted</a:t>
            </a:r>
          </a:p>
          <a:p>
            <a:r>
              <a:rPr lang="en-US" sz="5400" dirty="0">
                <a:solidFill>
                  <a:srgbClr val="800000"/>
                </a:solidFill>
                <a:latin typeface="Gill Sans" charset="0"/>
                <a:cs typeface="Gill Sans" charset="0"/>
              </a:rPr>
              <a:t>touching releases</a:t>
            </a:r>
          </a:p>
          <a:p>
            <a:r>
              <a:rPr lang="en-US" sz="5400" b="1" dirty="0">
                <a:solidFill>
                  <a:srgbClr val="800000"/>
                </a:solidFill>
                <a:latin typeface="Gill Sans" charset="0"/>
                <a:cs typeface="Gill Sans" charset="0"/>
              </a:rPr>
              <a:t>oxytocin</a:t>
            </a:r>
            <a:r>
              <a:rPr lang="en-US" sz="5400" dirty="0">
                <a:solidFill>
                  <a:srgbClr val="800000"/>
                </a:solidFill>
                <a:latin typeface="Gill Sans" charset="0"/>
                <a:cs typeface="Gill Sans" charset="0"/>
              </a:rPr>
              <a:t>. It is related</a:t>
            </a:r>
          </a:p>
          <a:p>
            <a:r>
              <a:rPr lang="en-US" sz="5400" dirty="0">
                <a:solidFill>
                  <a:srgbClr val="800000"/>
                </a:solidFill>
                <a:latin typeface="Gill Sans" charset="0"/>
                <a:cs typeface="Gill Sans" charset="0"/>
              </a:rPr>
              <a:t>to bonding, increasing trust </a:t>
            </a:r>
          </a:p>
          <a:p>
            <a:r>
              <a:rPr lang="en-US" sz="5400" dirty="0">
                <a:solidFill>
                  <a:srgbClr val="800000"/>
                </a:solidFill>
                <a:latin typeface="Gill Sans" charset="0"/>
                <a:cs typeface="Gill Sans" charset="0"/>
              </a:rPr>
              <a:t>and reducing fear.  </a:t>
            </a:r>
          </a:p>
        </p:txBody>
      </p:sp>
      <p:pic>
        <p:nvPicPr>
          <p:cNvPr id="235525"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5052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pic>
        <p:nvPicPr>
          <p:cNvPr id="23552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3630612" y="247650"/>
            <a:ext cx="6061076"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8" name="TextBox 3"/>
          <p:cNvSpPr txBox="1">
            <a:spLocks noChangeArrowheads="1"/>
          </p:cNvSpPr>
          <p:nvPr/>
        </p:nvSpPr>
        <p:spPr bwMode="auto">
          <a:xfrm>
            <a:off x="5622925" y="6122988"/>
            <a:ext cx="3313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dirty="0">
                <a:solidFill>
                  <a:srgbClr val="000000"/>
                </a:solidFill>
              </a:rPr>
              <a:t>Source: </a:t>
            </a:r>
            <a:r>
              <a:rPr lang="en-US" dirty="0">
                <a:solidFill>
                  <a:srgbClr val="000000"/>
                </a:solidFill>
                <a:hlinkClick r:id="rId5"/>
              </a:rPr>
              <a:t>http://psychcentral.com/</a:t>
            </a:r>
            <a:endParaRPr lang="en-US" dirty="0">
              <a:solidFill>
                <a:srgbClr val="000000"/>
              </a:solidFill>
            </a:endParaRPr>
          </a:p>
          <a:p>
            <a:r>
              <a:rPr lang="en-US" dirty="0">
                <a:solidFill>
                  <a:srgbClr val="000000"/>
                </a:solidFill>
              </a:rPr>
              <a:t>lib/about-oxytocin/0001386</a:t>
            </a:r>
          </a:p>
        </p:txBody>
      </p:sp>
    </p:spTree>
    <p:extLst>
      <p:ext uri="{BB962C8B-B14F-4D97-AF65-F5344CB8AC3E}">
        <p14:creationId xmlns:p14="http://schemas.microsoft.com/office/powerpoint/2010/main" val="342860217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3" name="Subtitle 2"/>
          <p:cNvSpPr>
            <a:spLocks noGrp="1"/>
          </p:cNvSpPr>
          <p:nvPr>
            <p:ph type="subTitle" idx="1"/>
          </p:nvPr>
        </p:nvSpPr>
        <p:spPr/>
        <p:txBody>
          <a:bodyPr/>
          <a:lstStyle/>
          <a:p>
            <a:pPr>
              <a:defRPr/>
            </a:pPr>
            <a:endParaRPr lang="en-US" dirty="0"/>
          </a:p>
        </p:txBody>
      </p:sp>
      <p:pic>
        <p:nvPicPr>
          <p:cNvPr id="5632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rot="19845357">
            <a:off x="1304925" y="4251325"/>
            <a:ext cx="8281988" cy="1208088"/>
          </a:xfrm>
          <a:prstGeom prst="roundRect">
            <a:avLst/>
          </a:prstGeom>
          <a:solidFill>
            <a:srgbClr val="FFFF00">
              <a:alpha val="82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6325" name="Rectangle 6"/>
          <p:cNvSpPr>
            <a:spLocks noChangeArrowheads="1"/>
          </p:cNvSpPr>
          <p:nvPr/>
        </p:nvSpPr>
        <p:spPr bwMode="auto">
          <a:xfrm rot="-1801279">
            <a:off x="1571625" y="3978275"/>
            <a:ext cx="77755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800" b="1" dirty="0">
                <a:solidFill>
                  <a:srgbClr val="FF35F7"/>
                </a:solidFill>
                <a:latin typeface="Gill Sans" charset="0"/>
                <a:cs typeface="Gill Sans" charset="0"/>
              </a:rPr>
              <a:t>Energy break</a:t>
            </a:r>
          </a:p>
        </p:txBody>
      </p:sp>
      <p:sp>
        <p:nvSpPr>
          <p:cNvPr id="5" name="Rounded Rectangle 4"/>
          <p:cNvSpPr/>
          <p:nvPr/>
        </p:nvSpPr>
        <p:spPr>
          <a:xfrm>
            <a:off x="0" y="304800"/>
            <a:ext cx="8991600" cy="137160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400" b="1" dirty="0">
                <a:solidFill>
                  <a:srgbClr val="0000FF"/>
                </a:solidFill>
                <a:latin typeface="Gill Sans"/>
                <a:cs typeface="Gill Sans"/>
              </a:rPr>
              <a:t>www.tinyurl.com/ELTphysical</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flipH="1">
            <a:off x="685800" y="17463"/>
            <a:ext cx="358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733800" y="4194175"/>
            <a:ext cx="50927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7200" b="1" dirty="0">
                <a:latin typeface="Gill Sans" charset="0"/>
                <a:cs typeface="Gill Sans" charset="0"/>
              </a:rPr>
              <a:t>right here, </a:t>
            </a:r>
          </a:p>
          <a:p>
            <a:pPr algn="r"/>
            <a:r>
              <a:rPr lang="en-US" sz="7200" b="1" dirty="0">
                <a:latin typeface="Gill Sans" charset="0"/>
                <a:cs typeface="Gill Sans" charset="0"/>
              </a:rPr>
              <a:t>right now. </a:t>
            </a:r>
          </a:p>
        </p:txBody>
      </p:sp>
      <p:sp>
        <p:nvSpPr>
          <p:cNvPr id="57347" name="TextBox 1"/>
          <p:cNvSpPr txBox="1">
            <a:spLocks noChangeArrowheads="1"/>
          </p:cNvSpPr>
          <p:nvPr/>
        </p:nvSpPr>
        <p:spPr bwMode="auto">
          <a:xfrm>
            <a:off x="7000875" y="1512888"/>
            <a:ext cx="17018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19900" b="1" dirty="0">
                <a:solidFill>
                  <a:srgbClr val="FF0000"/>
                </a:solidFill>
                <a:latin typeface="Gill Sans" charset="0"/>
                <a:cs typeface="Gill Sans" charset="0"/>
              </a:rPr>
              <a:t>5</a:t>
            </a:r>
          </a:p>
          <a:p>
            <a:endParaRPr lang="en-US"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45200" y="77788"/>
            <a:ext cx="3001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Box 6"/>
          <p:cNvSpPr txBox="1">
            <a:spLocks noChangeArrowheads="1"/>
          </p:cNvSpPr>
          <p:nvPr/>
        </p:nvSpPr>
        <p:spPr bwMode="auto">
          <a:xfrm>
            <a:off x="0" y="77788"/>
            <a:ext cx="99218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7200" b="1" dirty="0">
                <a:latin typeface="Gill Sans" charset="0"/>
                <a:cs typeface="Gill Sans" charset="0"/>
              </a:rPr>
              <a:t>What are 5 </a:t>
            </a:r>
          </a:p>
          <a:p>
            <a:r>
              <a:rPr lang="en-US" sz="7200" b="1" dirty="0">
                <a:latin typeface="Gill Sans" charset="0"/>
                <a:cs typeface="Gill Sans" charset="0"/>
              </a:rPr>
              <a:t>exercises you </a:t>
            </a:r>
          </a:p>
          <a:p>
            <a:r>
              <a:rPr lang="en-US" sz="7200" b="1" dirty="0">
                <a:latin typeface="Gill Sans" charset="0"/>
                <a:cs typeface="Gill Sans" charset="0"/>
              </a:rPr>
              <a:t>could do right </a:t>
            </a:r>
          </a:p>
          <a:p>
            <a:r>
              <a:rPr lang="en-US" sz="7200" b="1" dirty="0">
                <a:latin typeface="Gill Sans" charset="0"/>
                <a:cs typeface="Gill Sans" charset="0"/>
              </a:rPr>
              <a:t>here,  </a:t>
            </a:r>
          </a:p>
          <a:p>
            <a:r>
              <a:rPr lang="en-US" sz="7200" b="1" dirty="0">
                <a:latin typeface="Gill Sans" charset="0"/>
                <a:cs typeface="Gill Sans" charset="0"/>
              </a:rPr>
              <a:t>right now?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45200" y="77788"/>
            <a:ext cx="3001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Box 6"/>
          <p:cNvSpPr txBox="1">
            <a:spLocks noChangeArrowheads="1"/>
          </p:cNvSpPr>
          <p:nvPr/>
        </p:nvSpPr>
        <p:spPr bwMode="auto">
          <a:xfrm>
            <a:off x="215900" y="77788"/>
            <a:ext cx="99234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7200" b="1" dirty="0">
                <a:latin typeface="Gill Sans" charset="0"/>
                <a:cs typeface="Gill Sans" charset="0"/>
              </a:rPr>
              <a:t>Your</a:t>
            </a:r>
          </a:p>
          <a:p>
            <a:r>
              <a:rPr lang="en-US" sz="7200" b="1" dirty="0">
                <a:latin typeface="Gill Sans" charset="0"/>
                <a:cs typeface="Gill Sans" charset="0"/>
              </a:rPr>
              <a:t>ideas: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flipH="1">
            <a:off x="685800" y="17463"/>
            <a:ext cx="358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Box 1"/>
          <p:cNvSpPr txBox="1">
            <a:spLocks noChangeArrowheads="1"/>
          </p:cNvSpPr>
          <p:nvPr/>
        </p:nvSpPr>
        <p:spPr bwMode="auto">
          <a:xfrm>
            <a:off x="3100388" y="4351338"/>
            <a:ext cx="57213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7200" b="1" dirty="0">
                <a:latin typeface="Gill Sans" charset="0"/>
                <a:cs typeface="Gill Sans" charset="0"/>
              </a:rPr>
              <a:t>Here are</a:t>
            </a:r>
          </a:p>
          <a:p>
            <a:pPr algn="r"/>
            <a:r>
              <a:rPr lang="en-US" sz="7200" b="1" dirty="0">
                <a:latin typeface="Gill Sans" charset="0"/>
                <a:cs typeface="Gill Sans" charset="0"/>
              </a:rPr>
              <a:t>some more.</a:t>
            </a:r>
          </a:p>
        </p:txBody>
      </p:sp>
    </p:spTree>
  </p:cSld>
  <p:clrMapOvr>
    <a:masterClrMapping/>
  </p:clrMapOvr>
  <p:transition xmlns:p14="http://schemas.microsoft.com/office/powerpoint/2010/main" spd="slow" advClick="0" advTm="2000"/>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6"/>
          <p:cNvSpPr txBox="1">
            <a:spLocks noChangeArrowheads="1"/>
          </p:cNvSpPr>
          <p:nvPr/>
        </p:nvSpPr>
        <p:spPr bwMode="auto">
          <a:xfrm>
            <a:off x="-931863" y="-92075"/>
            <a:ext cx="99234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7200" b="1" dirty="0">
                <a:solidFill>
                  <a:srgbClr val="800000"/>
                </a:solidFill>
                <a:latin typeface="Gill Sans" charset="0"/>
                <a:cs typeface="Gill Sans" charset="0"/>
              </a:rPr>
              <a:t>jumping</a:t>
            </a:r>
            <a:r>
              <a:rPr lang="en-US" sz="7200" b="1" dirty="0">
                <a:latin typeface="Gill Sans" charset="0"/>
                <a:cs typeface="Gill Sans" charset="0"/>
              </a:rPr>
              <a:t> </a:t>
            </a:r>
          </a:p>
        </p:txBody>
      </p:sp>
      <p:pic>
        <p:nvPicPr>
          <p:cNvPr id="6144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1285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2000"/>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Box 6"/>
          <p:cNvSpPr txBox="1">
            <a:spLocks noChangeArrowheads="1"/>
          </p:cNvSpPr>
          <p:nvPr/>
        </p:nvSpPr>
        <p:spPr bwMode="auto">
          <a:xfrm>
            <a:off x="225425" y="-92075"/>
            <a:ext cx="99234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7200" b="1" dirty="0">
                <a:solidFill>
                  <a:srgbClr val="800000"/>
                </a:solidFill>
                <a:latin typeface="Gill Sans" charset="0"/>
                <a:cs typeface="Gill Sans" charset="0"/>
              </a:rPr>
              <a:t>balancing</a:t>
            </a:r>
            <a:r>
              <a:rPr lang="en-US" sz="7200" b="1" dirty="0">
                <a:latin typeface="Gill Sans" charset="0"/>
                <a:cs typeface="Gill Sans" charset="0"/>
              </a:rPr>
              <a:t> </a:t>
            </a:r>
          </a:p>
        </p:txBody>
      </p:sp>
      <p:pic>
        <p:nvPicPr>
          <p:cNvPr id="6246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05363" y="-92075"/>
            <a:ext cx="4479925"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2000"/>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Box 6"/>
          <p:cNvSpPr txBox="1">
            <a:spLocks noChangeArrowheads="1"/>
          </p:cNvSpPr>
          <p:nvPr/>
        </p:nvSpPr>
        <p:spPr bwMode="auto">
          <a:xfrm>
            <a:off x="-931863" y="-92075"/>
            <a:ext cx="99234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7200" b="1" dirty="0">
                <a:solidFill>
                  <a:srgbClr val="800000"/>
                </a:solidFill>
                <a:latin typeface="Gill Sans" charset="0"/>
                <a:cs typeface="Gill Sans" charset="0"/>
              </a:rPr>
              <a:t>running</a:t>
            </a:r>
          </a:p>
          <a:p>
            <a:pPr algn="r"/>
            <a:r>
              <a:rPr lang="en-US" sz="7200" b="1" dirty="0">
                <a:solidFill>
                  <a:srgbClr val="800000"/>
                </a:solidFill>
                <a:latin typeface="Gill Sans" charset="0"/>
                <a:cs typeface="Gill Sans" charset="0"/>
              </a:rPr>
              <a:t>in place</a:t>
            </a:r>
            <a:r>
              <a:rPr lang="en-US" sz="7200" b="1" dirty="0">
                <a:latin typeface="Gill Sans" charset="0"/>
                <a:cs typeface="Gill Sans" charset="0"/>
              </a:rPr>
              <a:t> </a:t>
            </a:r>
          </a:p>
        </p:txBody>
      </p:sp>
      <p:pic>
        <p:nvPicPr>
          <p:cNvPr id="6349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2075"/>
            <a:ext cx="4995863"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200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Box 3"/>
          <p:cNvSpPr txBox="1">
            <a:spLocks noChangeArrowheads="1"/>
          </p:cNvSpPr>
          <p:nvPr/>
        </p:nvSpPr>
        <p:spPr bwMode="auto">
          <a:xfrm>
            <a:off x="0" y="0"/>
            <a:ext cx="87550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r>
              <a:rPr lang="en-US" sz="8000" b="1" dirty="0">
                <a:solidFill>
                  <a:schemeClr val="bg1"/>
                </a:solidFill>
              </a:rPr>
              <a:t>Let</a:t>
            </a:r>
            <a:r>
              <a:rPr lang="ja-JP" altLang="en-US" sz="8000" b="1">
                <a:solidFill>
                  <a:schemeClr val="bg1"/>
                </a:solidFill>
              </a:rPr>
              <a:t>’</a:t>
            </a:r>
            <a:r>
              <a:rPr lang="en-US" altLang="ja-JP" sz="8000" b="1" dirty="0">
                <a:solidFill>
                  <a:schemeClr val="bg1"/>
                </a:solidFill>
              </a:rPr>
              <a:t>s get physical</a:t>
            </a:r>
            <a:endParaRPr lang="en-US" sz="8000" b="1" dirty="0">
              <a:solidFill>
                <a:schemeClr val="bg1"/>
              </a:solidFill>
            </a:endParaRPr>
          </a:p>
        </p:txBody>
      </p:sp>
      <p:pic>
        <p:nvPicPr>
          <p:cNvPr id="6146"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22425" y="0"/>
            <a:ext cx="10766425"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990600" y="228600"/>
            <a:ext cx="7772400" cy="1752600"/>
          </a:xfrm>
          <a:prstGeom prst="roundRect">
            <a:avLst/>
          </a:prstGeom>
          <a:solidFill>
            <a:schemeClr val="bg1">
              <a:alpha val="74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150" name="TextBox 2"/>
          <p:cNvSpPr txBox="1">
            <a:spLocks noChangeArrowheads="1"/>
          </p:cNvSpPr>
          <p:nvPr/>
        </p:nvSpPr>
        <p:spPr bwMode="auto">
          <a:xfrm>
            <a:off x="1066800" y="609600"/>
            <a:ext cx="78501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600" b="1" dirty="0">
                <a:solidFill>
                  <a:srgbClr val="800000"/>
                </a:solidFill>
                <a:latin typeface="Gill Sans" charset="0"/>
                <a:cs typeface="Gill Sans" charset="0"/>
              </a:rPr>
              <a:t>Let’s get physical!</a:t>
            </a:r>
          </a:p>
        </p:txBody>
      </p:sp>
      <p:pic>
        <p:nvPicPr>
          <p:cNvPr id="6151" name="03 Physical.m4a">
            <a:hlinkClick r:id="" action="ppaction://media"/>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00200" y="7010400"/>
            <a:ext cx="4826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03 Physical.m4a">
            <a:hlinkClick r:id="" action="ppaction://media"/>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00200" y="6858000"/>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0" y="4800600"/>
            <a:ext cx="8839200" cy="2133600"/>
          </a:xfrm>
          <a:prstGeom prst="roundRect">
            <a:avLst/>
          </a:prstGeom>
          <a:solidFill>
            <a:schemeClr val="bg1">
              <a:alpha val="74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ectangle 4"/>
          <p:cNvSpPr>
            <a:spLocks noChangeArrowheads="1"/>
          </p:cNvSpPr>
          <p:nvPr/>
        </p:nvSpPr>
        <p:spPr bwMode="auto">
          <a:xfrm>
            <a:off x="0" y="4648200"/>
            <a:ext cx="859631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4400" b="1" dirty="0">
                <a:solidFill>
                  <a:srgbClr val="800000"/>
                </a:solidFill>
                <a:latin typeface="Gill Sans"/>
                <a:cs typeface="Gill Sans"/>
              </a:rPr>
              <a:t> </a:t>
            </a:r>
            <a:r>
              <a:rPr lang="en-US" sz="4400" b="1" dirty="0" smtClean="0">
                <a:solidFill>
                  <a:srgbClr val="800000"/>
                </a:solidFill>
                <a:latin typeface="Gill Sans"/>
                <a:cs typeface="Gill Sans"/>
              </a:rPr>
              <a:t>The </a:t>
            </a:r>
            <a:r>
              <a:rPr lang="en-US" sz="7200" b="1" dirty="0" smtClean="0">
                <a:solidFill>
                  <a:srgbClr val="800000"/>
                </a:solidFill>
                <a:latin typeface="Gill Sans"/>
                <a:cs typeface="Gill Sans"/>
              </a:rPr>
              <a:t>Brain / Body </a:t>
            </a:r>
            <a:endParaRPr lang="en-US" sz="4400" b="1" dirty="0" smtClean="0">
              <a:solidFill>
                <a:srgbClr val="800000"/>
              </a:solidFill>
              <a:latin typeface="Gill Sans"/>
              <a:cs typeface="Gill Sans"/>
            </a:endParaRPr>
          </a:p>
          <a:p>
            <a:r>
              <a:rPr lang="en-US" sz="4400" b="1" dirty="0" smtClean="0">
                <a:solidFill>
                  <a:srgbClr val="800000"/>
                </a:solidFill>
                <a:latin typeface="Gill Sans"/>
                <a:cs typeface="Gill Sans"/>
              </a:rPr>
              <a:t>			　</a:t>
            </a:r>
            <a:r>
              <a:rPr lang="en-US" sz="6600" b="1" dirty="0" smtClean="0">
                <a:solidFill>
                  <a:srgbClr val="800000"/>
                </a:solidFill>
                <a:latin typeface="Gill Sans"/>
                <a:cs typeface="Gill Sans"/>
              </a:rPr>
              <a:t>Connection</a:t>
            </a:r>
            <a:r>
              <a:rPr lang="en-US" sz="6000" b="1" dirty="0" smtClean="0">
                <a:solidFill>
                  <a:srgbClr val="FFFF00"/>
                </a:solidFill>
                <a:latin typeface="Gill Sans"/>
                <a:cs typeface="Gill Sans"/>
              </a:rPr>
              <a:t>  </a:t>
            </a:r>
            <a:r>
              <a:rPr lang="en-US" sz="5400" b="1" dirty="0">
                <a:solidFill>
                  <a:srgbClr val="FFFF00"/>
                </a:solidFill>
              </a:rPr>
              <a:t>	</a:t>
            </a:r>
            <a:endParaRPr lang="en-US" sz="5400" dirty="0">
              <a:solidFill>
                <a:srgbClr val="FFFF00"/>
              </a:solidFill>
            </a:endParaRPr>
          </a:p>
        </p:txBody>
      </p:sp>
    </p:spTree>
    <p:extLst>
      <p:ext uri="{BB962C8B-B14F-4D97-AF65-F5344CB8AC3E}">
        <p14:creationId xmlns:p14="http://schemas.microsoft.com/office/powerpoint/2010/main" val="33137524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6"/>
          <p:cNvSpPr txBox="1">
            <a:spLocks noChangeArrowheads="1"/>
          </p:cNvSpPr>
          <p:nvPr/>
        </p:nvSpPr>
        <p:spPr bwMode="auto">
          <a:xfrm>
            <a:off x="395288" y="196850"/>
            <a:ext cx="99218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7200" b="1" dirty="0">
                <a:solidFill>
                  <a:srgbClr val="800000"/>
                </a:solidFill>
                <a:latin typeface="Gill Sans" charset="0"/>
                <a:cs typeface="Gill Sans" charset="0"/>
              </a:rPr>
              <a:t>touching</a:t>
            </a:r>
          </a:p>
          <a:p>
            <a:r>
              <a:rPr lang="en-US" sz="7200" b="1" dirty="0">
                <a:solidFill>
                  <a:srgbClr val="800000"/>
                </a:solidFill>
                <a:latin typeface="Gill Sans" charset="0"/>
                <a:cs typeface="Gill Sans" charset="0"/>
              </a:rPr>
              <a:t>your</a:t>
            </a:r>
          </a:p>
          <a:p>
            <a:r>
              <a:rPr lang="en-US" sz="7200" b="1" dirty="0">
                <a:solidFill>
                  <a:srgbClr val="800000"/>
                </a:solidFill>
                <a:latin typeface="Gill Sans" charset="0"/>
                <a:cs typeface="Gill Sans" charset="0"/>
              </a:rPr>
              <a:t>toes</a:t>
            </a:r>
            <a:r>
              <a:rPr lang="en-US" sz="7200" b="1" dirty="0">
                <a:latin typeface="Gill Sans" charset="0"/>
                <a:cs typeface="Gill Sans" charset="0"/>
              </a:rPr>
              <a:t> </a:t>
            </a:r>
          </a:p>
        </p:txBody>
      </p:sp>
      <p:pic>
        <p:nvPicPr>
          <p:cNvPr id="6451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29138" y="0"/>
            <a:ext cx="4614862"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2000"/>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Box 6"/>
          <p:cNvSpPr txBox="1">
            <a:spLocks noChangeArrowheads="1"/>
          </p:cNvSpPr>
          <p:nvPr/>
        </p:nvSpPr>
        <p:spPr bwMode="auto">
          <a:xfrm>
            <a:off x="-931863" y="-92075"/>
            <a:ext cx="99234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7200" b="1" dirty="0">
                <a:solidFill>
                  <a:srgbClr val="800000"/>
                </a:solidFill>
                <a:latin typeface="Gill Sans" charset="0"/>
                <a:cs typeface="Gill Sans" charset="0"/>
              </a:rPr>
              <a:t>doing</a:t>
            </a:r>
          </a:p>
          <a:p>
            <a:pPr algn="r"/>
            <a:r>
              <a:rPr lang="en-US" sz="7200" b="1" dirty="0">
                <a:solidFill>
                  <a:srgbClr val="800000"/>
                </a:solidFill>
                <a:latin typeface="Gill Sans" charset="0"/>
                <a:cs typeface="Gill Sans" charset="0"/>
              </a:rPr>
              <a:t>squats</a:t>
            </a:r>
            <a:r>
              <a:rPr lang="en-US" sz="7200" b="1" dirty="0">
                <a:latin typeface="Gill Sans" charset="0"/>
                <a:cs typeface="Gill Sans" charset="0"/>
              </a:rPr>
              <a:t> </a:t>
            </a:r>
          </a:p>
        </p:txBody>
      </p:sp>
      <p:pic>
        <p:nvPicPr>
          <p:cNvPr id="65538"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3900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2000"/>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5675" y="0"/>
            <a:ext cx="5475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Box 4"/>
          <p:cNvSpPr txBox="1">
            <a:spLocks noChangeArrowheads="1"/>
          </p:cNvSpPr>
          <p:nvPr/>
        </p:nvSpPr>
        <p:spPr bwMode="auto">
          <a:xfrm>
            <a:off x="250825" y="87313"/>
            <a:ext cx="9921875"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7200" b="1" dirty="0">
                <a:solidFill>
                  <a:srgbClr val="800000"/>
                </a:solidFill>
                <a:latin typeface="Gill Sans" charset="0"/>
                <a:cs typeface="Gill Sans" charset="0"/>
              </a:rPr>
              <a:t>jumping</a:t>
            </a:r>
          </a:p>
          <a:p>
            <a:r>
              <a:rPr lang="en-US" sz="7200" b="1" dirty="0">
                <a:solidFill>
                  <a:srgbClr val="800000"/>
                </a:solidFill>
                <a:latin typeface="Gill Sans" charset="0"/>
                <a:cs typeface="Gill Sans" charset="0"/>
              </a:rPr>
              <a:t>jacks</a:t>
            </a:r>
            <a:r>
              <a:rPr lang="en-US" sz="7200" b="1" dirty="0">
                <a:latin typeface="Gill Sans" charset="0"/>
                <a:cs typeface="Gill Sans" charset="0"/>
              </a:rPr>
              <a:t> </a:t>
            </a:r>
          </a:p>
        </p:txBody>
      </p:sp>
      <p:sp>
        <p:nvSpPr>
          <p:cNvPr id="66563" name="TextBox 3"/>
          <p:cNvSpPr txBox="1">
            <a:spLocks noChangeArrowheads="1"/>
          </p:cNvSpPr>
          <p:nvPr/>
        </p:nvSpPr>
        <p:spPr bwMode="auto">
          <a:xfrm>
            <a:off x="377825" y="6351588"/>
            <a:ext cx="110833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dirty="0"/>
              <a:t>Courtesy pixshark</a:t>
            </a:r>
          </a:p>
        </p:txBody>
      </p:sp>
    </p:spTree>
  </p:cSld>
  <p:clrMapOvr>
    <a:masterClrMapping/>
  </p:clrMapOvr>
  <p:transition xmlns:p14="http://schemas.microsoft.com/office/powerpoint/2010/main" spd="slow" advClick="0" advTm="2000"/>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6"/>
          <p:cNvSpPr txBox="1">
            <a:spLocks noChangeArrowheads="1"/>
          </p:cNvSpPr>
          <p:nvPr/>
        </p:nvSpPr>
        <p:spPr bwMode="auto">
          <a:xfrm>
            <a:off x="-931863" y="-92075"/>
            <a:ext cx="99234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7200" b="1" dirty="0">
                <a:solidFill>
                  <a:srgbClr val="800000"/>
                </a:solidFill>
                <a:latin typeface="Gill Sans" charset="0"/>
                <a:cs typeface="Gill Sans" charset="0"/>
              </a:rPr>
              <a:t>stretching</a:t>
            </a:r>
            <a:r>
              <a:rPr lang="en-US" sz="7200" b="1" dirty="0">
                <a:latin typeface="Gill Sans" charset="0"/>
                <a:cs typeface="Gill Sans" charset="0"/>
              </a:rPr>
              <a:t> </a:t>
            </a:r>
          </a:p>
        </p:txBody>
      </p:sp>
      <p:pic>
        <p:nvPicPr>
          <p:cNvPr id="6758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9863" y="0"/>
            <a:ext cx="43465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2000"/>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Box 6"/>
          <p:cNvSpPr txBox="1">
            <a:spLocks noChangeArrowheads="1"/>
          </p:cNvSpPr>
          <p:nvPr/>
        </p:nvSpPr>
        <p:spPr bwMode="auto">
          <a:xfrm>
            <a:off x="225425" y="-92075"/>
            <a:ext cx="992346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600" b="1" dirty="0">
                <a:solidFill>
                  <a:srgbClr val="800000"/>
                </a:solidFill>
                <a:latin typeface="Gill Sans" charset="0"/>
                <a:cs typeface="Gill Sans" charset="0"/>
              </a:rPr>
              <a:t>Work with</a:t>
            </a:r>
          </a:p>
          <a:p>
            <a:r>
              <a:rPr lang="en-US" sz="6600" b="1" dirty="0">
                <a:solidFill>
                  <a:srgbClr val="800000"/>
                </a:solidFill>
                <a:latin typeface="Gill Sans" charset="0"/>
                <a:cs typeface="Gill Sans" charset="0"/>
              </a:rPr>
              <a:t>a partner.</a:t>
            </a:r>
            <a:endParaRPr lang="en-US" sz="3200" b="1" dirty="0">
              <a:solidFill>
                <a:srgbClr val="800000"/>
              </a:solidFill>
              <a:latin typeface="Gill Sans" charset="0"/>
              <a:cs typeface="Gill Sans" charset="0"/>
            </a:endParaRPr>
          </a:p>
          <a:p>
            <a:endParaRPr lang="en-US" sz="2000" b="1" dirty="0">
              <a:solidFill>
                <a:srgbClr val="800000"/>
              </a:solidFill>
              <a:latin typeface="Gill Sans" charset="0"/>
              <a:cs typeface="Gill Sans" charset="0"/>
            </a:endParaRPr>
          </a:p>
        </p:txBody>
      </p:sp>
      <p:pic>
        <p:nvPicPr>
          <p:cNvPr id="6861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18088" y="0"/>
            <a:ext cx="4549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30188" y="2206625"/>
            <a:ext cx="434022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600" b="1" dirty="0">
                <a:solidFill>
                  <a:srgbClr val="800000"/>
                </a:solidFill>
                <a:latin typeface="Gill Sans" charset="0"/>
                <a:cs typeface="Gill Sans" charset="0"/>
              </a:rPr>
              <a:t>Do an </a:t>
            </a:r>
          </a:p>
          <a:p>
            <a:r>
              <a:rPr lang="en-US" sz="6600" b="1" dirty="0">
                <a:solidFill>
                  <a:srgbClr val="800000"/>
                </a:solidFill>
                <a:latin typeface="Gill Sans" charset="0"/>
                <a:cs typeface="Gill Sans" charset="0"/>
              </a:rPr>
              <a:t>exercise.</a:t>
            </a:r>
            <a:r>
              <a:rPr lang="en-US" sz="7200" b="1" dirty="0">
                <a:latin typeface="Gill Sans" charset="0"/>
                <a:cs typeface="Gill Sans" charset="0"/>
              </a:rPr>
              <a:t> </a:t>
            </a:r>
          </a:p>
        </p:txBody>
      </p:sp>
      <p:sp>
        <p:nvSpPr>
          <p:cNvPr id="6" name="TextBox 5"/>
          <p:cNvSpPr txBox="1">
            <a:spLocks noChangeArrowheads="1"/>
          </p:cNvSpPr>
          <p:nvPr/>
        </p:nvSpPr>
        <p:spPr bwMode="auto">
          <a:xfrm>
            <a:off x="247650" y="4683125"/>
            <a:ext cx="569912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600" b="1" dirty="0">
                <a:solidFill>
                  <a:srgbClr val="800000"/>
                </a:solidFill>
                <a:latin typeface="Gill Sans" charset="0"/>
                <a:cs typeface="Gill Sans" charset="0"/>
              </a:rPr>
              <a:t>Partner, </a:t>
            </a:r>
          </a:p>
          <a:p>
            <a:r>
              <a:rPr lang="en-US" sz="6600" b="1" dirty="0">
                <a:solidFill>
                  <a:srgbClr val="800000"/>
                </a:solidFill>
                <a:latin typeface="Gill Sans" charset="0"/>
                <a:cs typeface="Gill Sans" charset="0"/>
              </a:rPr>
              <a:t>match it.</a:t>
            </a:r>
            <a:r>
              <a:rPr lang="en-US" sz="7200" b="1" dirty="0">
                <a:latin typeface="Gill Sans" charset="0"/>
                <a:cs typeface="Gill Sans" charset="0"/>
              </a:rPr>
              <a:t> </a:t>
            </a:r>
          </a:p>
        </p:txBody>
      </p:sp>
    </p:spTree>
  </p:cSld>
  <p:clrMapOvr>
    <a:masterClrMapping/>
  </p:clrMapOvr>
  <p:transition xmlns:p14="http://schemas.microsoft.com/office/powerpoint/2010/main" spd="slow" advTm="5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Box 6"/>
          <p:cNvSpPr txBox="1">
            <a:spLocks noChangeArrowheads="1"/>
          </p:cNvSpPr>
          <p:nvPr/>
        </p:nvSpPr>
        <p:spPr bwMode="auto">
          <a:xfrm>
            <a:off x="-633413" y="-92075"/>
            <a:ext cx="9921876"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7200" b="1" dirty="0">
                <a:latin typeface="Gill Sans" charset="0"/>
                <a:cs typeface="Gill Sans" charset="0"/>
              </a:rPr>
              <a:t> </a:t>
            </a:r>
          </a:p>
        </p:txBody>
      </p:sp>
      <p:pic>
        <p:nvPicPr>
          <p:cNvPr id="69634"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3900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92638" y="2217738"/>
            <a:ext cx="3803650"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Box 5"/>
          <p:cNvSpPr txBox="1">
            <a:spLocks noChangeArrowheads="1"/>
          </p:cNvSpPr>
          <p:nvPr/>
        </p:nvSpPr>
        <p:spPr bwMode="auto">
          <a:xfrm>
            <a:off x="-973138" y="-11113"/>
            <a:ext cx="9923463"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5400" b="1" dirty="0">
                <a:solidFill>
                  <a:srgbClr val="800000"/>
                </a:solidFill>
                <a:latin typeface="Gill Sans" charset="0"/>
                <a:cs typeface="Gill Sans" charset="0"/>
              </a:rPr>
              <a:t>Partner, when you </a:t>
            </a:r>
          </a:p>
          <a:p>
            <a:pPr algn="r"/>
            <a:r>
              <a:rPr lang="en-US" sz="5400" b="1" dirty="0">
                <a:solidFill>
                  <a:srgbClr val="800000"/>
                </a:solidFill>
                <a:latin typeface="Gill Sans" charset="0"/>
                <a:cs typeface="Gill Sans" charset="0"/>
              </a:rPr>
              <a:t>want to change…</a:t>
            </a:r>
            <a:r>
              <a:rPr lang="en-US" sz="8800" b="1" dirty="0">
                <a:solidFill>
                  <a:srgbClr val="800000"/>
                </a:solidFill>
                <a:latin typeface="Gill Sans" charset="0"/>
                <a:cs typeface="Gill Sans" charset="0"/>
              </a:rPr>
              <a:t> </a:t>
            </a:r>
          </a:p>
          <a:p>
            <a:pPr algn="r"/>
            <a:r>
              <a:rPr lang="en-US" sz="7200" b="1" dirty="0">
                <a:latin typeface="Gill Sans" charset="0"/>
                <a:cs typeface="Gill Sans" charset="0"/>
              </a:rPr>
              <a:t> </a:t>
            </a:r>
          </a:p>
        </p:txBody>
      </p:sp>
    </p:spTree>
  </p:cSld>
  <p:clrMapOvr>
    <a:masterClrMapping/>
  </p:clrMapOvr>
  <p:transition xmlns:p14="http://schemas.microsoft.com/office/powerpoint/2010/main" spd="slow" advTm="2000"/>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Box 6"/>
          <p:cNvSpPr txBox="1">
            <a:spLocks noChangeArrowheads="1"/>
          </p:cNvSpPr>
          <p:nvPr/>
        </p:nvSpPr>
        <p:spPr bwMode="auto">
          <a:xfrm>
            <a:off x="0" y="258763"/>
            <a:ext cx="9921875"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600" b="1" dirty="0">
                <a:solidFill>
                  <a:srgbClr val="800000"/>
                </a:solidFill>
                <a:latin typeface="Gill Sans" charset="0"/>
                <a:cs typeface="Gill Sans" charset="0"/>
              </a:rPr>
              <a:t>make an</a:t>
            </a:r>
          </a:p>
          <a:p>
            <a:r>
              <a:rPr lang="en-US" sz="6600" b="1" dirty="0">
                <a:solidFill>
                  <a:srgbClr val="800000"/>
                </a:solidFill>
                <a:latin typeface="Gill Sans" charset="0"/>
                <a:cs typeface="Gill Sans" charset="0"/>
              </a:rPr>
              <a:t>“ </a:t>
            </a:r>
            <a:r>
              <a:rPr lang="en-US" sz="6600" b="1" dirty="0">
                <a:latin typeface="Gill Sans" charset="0"/>
                <a:cs typeface="Gill Sans" charset="0"/>
              </a:rPr>
              <a:t>X</a:t>
            </a:r>
            <a:r>
              <a:rPr lang="en-US" sz="6600" b="1" dirty="0">
                <a:solidFill>
                  <a:srgbClr val="800000"/>
                </a:solidFill>
                <a:latin typeface="Gill Sans" charset="0"/>
                <a:cs typeface="Gill Sans" charset="0"/>
              </a:rPr>
              <a:t> “ with</a:t>
            </a:r>
          </a:p>
          <a:p>
            <a:r>
              <a:rPr lang="en-US" sz="6600" b="1" dirty="0">
                <a:solidFill>
                  <a:srgbClr val="800000"/>
                </a:solidFill>
                <a:latin typeface="Gill Sans" charset="0"/>
                <a:cs typeface="Gill Sans" charset="0"/>
              </a:rPr>
              <a:t>your arms.</a:t>
            </a:r>
            <a:r>
              <a:rPr lang="en-US" sz="7200" b="1" dirty="0">
                <a:solidFill>
                  <a:srgbClr val="800000"/>
                </a:solidFill>
                <a:latin typeface="Gill Sans" charset="0"/>
                <a:cs typeface="Gill Sans" charset="0"/>
              </a:rPr>
              <a:t> </a:t>
            </a:r>
            <a:r>
              <a:rPr lang="en-US" sz="7200" b="1" dirty="0">
                <a:latin typeface="Gill Sans" charset="0"/>
                <a:cs typeface="Gill Sans" charset="0"/>
              </a:rPr>
              <a:t> </a:t>
            </a:r>
          </a:p>
        </p:txBody>
      </p:sp>
      <p:pic>
        <p:nvPicPr>
          <p:cNvPr id="7065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65650" y="0"/>
            <a:ext cx="4608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ultiply 7"/>
          <p:cNvSpPr/>
          <p:nvPr/>
        </p:nvSpPr>
        <p:spPr>
          <a:xfrm>
            <a:off x="4851400" y="2000250"/>
            <a:ext cx="4322763" cy="3459163"/>
          </a:xfrm>
          <a:prstGeom prst="mathMultiply">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6564" name="TextBox 2"/>
          <p:cNvSpPr txBox="1">
            <a:spLocks noChangeArrowheads="1"/>
          </p:cNvSpPr>
          <p:nvPr/>
        </p:nvSpPr>
        <p:spPr bwMode="auto">
          <a:xfrm>
            <a:off x="317500" y="3548063"/>
            <a:ext cx="41846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6600" b="1" dirty="0">
                <a:solidFill>
                  <a:srgbClr val="800000"/>
                </a:solidFill>
                <a:latin typeface="Gill Sans" charset="0"/>
                <a:cs typeface="Gill Sans" charset="0"/>
              </a:rPr>
              <a:t>You start </a:t>
            </a:r>
          </a:p>
          <a:p>
            <a:pPr algn="r"/>
            <a:r>
              <a:rPr lang="en-US" sz="6600" b="1" dirty="0">
                <a:solidFill>
                  <a:srgbClr val="800000"/>
                </a:solidFill>
                <a:latin typeface="Gill Sans" charset="0"/>
                <a:cs typeface="Gill Sans" charset="0"/>
              </a:rPr>
              <a:t>the next </a:t>
            </a:r>
          </a:p>
          <a:p>
            <a:pPr algn="r"/>
            <a:r>
              <a:rPr lang="en-US" sz="6600" b="1" dirty="0">
                <a:solidFill>
                  <a:srgbClr val="800000"/>
                </a:solidFill>
                <a:latin typeface="Gill Sans" charset="0"/>
                <a:cs typeface="Gill Sans" charset="0"/>
              </a:rPr>
              <a:t>one.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2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6"/>
          <p:cNvSpPr txBox="1">
            <a:spLocks noChangeArrowheads="1"/>
          </p:cNvSpPr>
          <p:nvPr/>
        </p:nvSpPr>
        <p:spPr bwMode="auto">
          <a:xfrm>
            <a:off x="225425" y="-92075"/>
            <a:ext cx="992346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600" b="1" dirty="0">
                <a:solidFill>
                  <a:srgbClr val="800000"/>
                </a:solidFill>
                <a:latin typeface="Gill Sans" charset="0"/>
                <a:cs typeface="Gill Sans" charset="0"/>
              </a:rPr>
              <a:t>Do this for</a:t>
            </a:r>
          </a:p>
          <a:p>
            <a:r>
              <a:rPr lang="en-US" sz="6600" b="1" dirty="0">
                <a:solidFill>
                  <a:srgbClr val="800000"/>
                </a:solidFill>
                <a:latin typeface="Gill Sans" charset="0"/>
                <a:cs typeface="Gill Sans" charset="0"/>
              </a:rPr>
              <a:t>1 minute.</a:t>
            </a:r>
            <a:endParaRPr lang="en-US" sz="2000" b="1" dirty="0">
              <a:solidFill>
                <a:srgbClr val="800000"/>
              </a:solidFill>
              <a:latin typeface="Gill Sans" charset="0"/>
              <a:cs typeface="Gill Sans" charset="0"/>
            </a:endParaRPr>
          </a:p>
        </p:txBody>
      </p:sp>
      <p:pic>
        <p:nvPicPr>
          <p:cNvPr id="7168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18088" y="0"/>
            <a:ext cx="4549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2139950"/>
            <a:ext cx="5064125"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457200"/>
            <a:ext cx="40528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0" y="6858000"/>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2707" name="Title 8"/>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72708" name="Content Placeholder 1"/>
          <p:cNvSpPr>
            <a:spLocks noGrp="1"/>
          </p:cNvSpPr>
          <p:nvPr>
            <p:ph sz="half"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72709" name="Content Placeholder 4"/>
          <p:cNvSpPr>
            <a:spLocks noGrp="1"/>
          </p:cNvSpPr>
          <p:nvPr>
            <p:ph sz="half" idx="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bwMode="auto">
          <a:xfrm>
            <a:off x="0" y="0"/>
            <a:ext cx="91440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ja-JP" sz="6600" b="1" dirty="0">
                <a:solidFill>
                  <a:srgbClr val="800000"/>
                </a:solidFill>
                <a:latin typeface="Gill Sans" charset="0"/>
                <a:ea typeface="Osaka" charset="0"/>
                <a:cs typeface="Osaka" charset="0"/>
              </a:rPr>
              <a:t>The senses</a:t>
            </a:r>
            <a:endParaRPr lang="en-US" altLang="ja-JP" dirty="0">
              <a:solidFill>
                <a:srgbClr val="800000"/>
              </a:solidFill>
              <a:latin typeface="Gill Sans" charset="0"/>
              <a:ea typeface="Osaka" charset="0"/>
              <a:cs typeface="Osaka" charset="0"/>
            </a:endParaRPr>
          </a:p>
        </p:txBody>
      </p:sp>
      <p:sp>
        <p:nvSpPr>
          <p:cNvPr id="76802" name="Rectangle 3"/>
          <p:cNvSpPr>
            <a:spLocks noGrp="1" noChangeArrowheads="1"/>
          </p:cNvSpPr>
          <p:nvPr>
            <p:ph type="body" idx="1"/>
          </p:nvPr>
        </p:nvSpPr>
        <p:spPr bwMode="auto">
          <a:xfrm>
            <a:off x="2362200" y="1143000"/>
            <a:ext cx="7772400" cy="571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533400" indent="-533400">
              <a:lnSpc>
                <a:spcPct val="70000"/>
              </a:lnSpc>
              <a:buClr>
                <a:srgbClr val="DA2B30"/>
              </a:buClr>
              <a:buFont typeface="Times New Roman" charset="0"/>
              <a:buNone/>
            </a:pPr>
            <a:r>
              <a:rPr lang="en-US" altLang="ja-JP" sz="6000" b="1" dirty="0">
                <a:latin typeface="Gill Sans" charset="0"/>
                <a:ea typeface="Osaka" charset="0"/>
                <a:cs typeface="Osaka" charset="0"/>
              </a:rPr>
              <a:t>Visual  </a:t>
            </a:r>
            <a:r>
              <a:rPr lang="en-US" altLang="ja-JP" sz="4400" b="1" dirty="0">
                <a:solidFill>
                  <a:srgbClr val="800000"/>
                </a:solidFill>
                <a:latin typeface="Gill Sans" charset="0"/>
                <a:ea typeface="Osaka" charset="0"/>
                <a:cs typeface="Osaka" charset="0"/>
              </a:rPr>
              <a:t>sight</a:t>
            </a:r>
            <a:endParaRPr lang="en-US" altLang="ja-JP" sz="6000" b="1" dirty="0">
              <a:solidFill>
                <a:srgbClr val="800000"/>
              </a:solidFill>
              <a:latin typeface="Gill Sans" charset="0"/>
              <a:ea typeface="Osaka" charset="0"/>
              <a:cs typeface="Osaka" charset="0"/>
            </a:endParaRPr>
          </a:p>
          <a:p>
            <a:pPr marL="533400" indent="-533400">
              <a:lnSpc>
                <a:spcPct val="70000"/>
              </a:lnSpc>
              <a:buClr>
                <a:srgbClr val="DA2B30"/>
              </a:buClr>
              <a:buFont typeface="Times New Roman" charset="0"/>
              <a:buNone/>
            </a:pPr>
            <a:r>
              <a:rPr lang="en-US" altLang="ja-JP" sz="6000" b="1" dirty="0">
                <a:latin typeface="Gill Sans" charset="0"/>
                <a:ea typeface="Osaka" charset="0"/>
                <a:cs typeface="Osaka" charset="0"/>
              </a:rPr>
              <a:t>Auditory </a:t>
            </a:r>
            <a:r>
              <a:rPr lang="en-US" altLang="ja-JP" sz="4400" b="1" dirty="0">
                <a:solidFill>
                  <a:srgbClr val="800000"/>
                </a:solidFill>
                <a:latin typeface="Gill Sans" charset="0"/>
                <a:ea typeface="Osaka" charset="0"/>
                <a:cs typeface="Osaka" charset="0"/>
              </a:rPr>
              <a:t>hearing</a:t>
            </a:r>
            <a:endParaRPr lang="en-US" altLang="ja-JP" sz="4800" b="1" dirty="0">
              <a:solidFill>
                <a:srgbClr val="800000"/>
              </a:solidFill>
              <a:latin typeface="Gill Sans" charset="0"/>
              <a:ea typeface="Osaka" charset="0"/>
              <a:cs typeface="Osaka" charset="0"/>
            </a:endParaRPr>
          </a:p>
          <a:p>
            <a:pPr marL="533400" indent="-533400">
              <a:lnSpc>
                <a:spcPct val="70000"/>
              </a:lnSpc>
              <a:buClr>
                <a:srgbClr val="DA2B30"/>
              </a:buClr>
              <a:buFont typeface="Times New Roman" charset="0"/>
              <a:buNone/>
            </a:pPr>
            <a:r>
              <a:rPr lang="en-US" altLang="ja-JP" sz="6000" b="1" dirty="0">
                <a:latin typeface="Gill Sans" charset="0"/>
                <a:ea typeface="Osaka" charset="0"/>
                <a:cs typeface="Osaka" charset="0"/>
              </a:rPr>
              <a:t>Haptic </a:t>
            </a:r>
            <a:r>
              <a:rPr lang="en-US" altLang="ja-JP" b="1" dirty="0">
                <a:latin typeface="Gill Sans" charset="0"/>
                <a:ea typeface="Osaka" charset="0"/>
                <a:cs typeface="Osaka" charset="0"/>
              </a:rPr>
              <a:t>(tactile+kinethetic)</a:t>
            </a:r>
            <a:r>
              <a:rPr lang="en-US" altLang="ja-JP" sz="3600" b="1" dirty="0">
                <a:latin typeface="Gill Sans" charset="0"/>
                <a:ea typeface="Osaka" charset="0"/>
                <a:cs typeface="Osaka" charset="0"/>
              </a:rPr>
              <a:t> </a:t>
            </a:r>
            <a:endParaRPr lang="en-US" altLang="ja-JP" sz="4800" b="1" dirty="0">
              <a:latin typeface="Gill Sans" charset="0"/>
              <a:ea typeface="Osaka" charset="0"/>
              <a:cs typeface="Osaka" charset="0"/>
            </a:endParaRPr>
          </a:p>
          <a:p>
            <a:pPr marL="533400" indent="-533400">
              <a:lnSpc>
                <a:spcPct val="70000"/>
              </a:lnSpc>
              <a:buClr>
                <a:srgbClr val="DA2B30"/>
              </a:buClr>
              <a:buFont typeface="Times New Roman" charset="0"/>
              <a:buNone/>
            </a:pPr>
            <a:r>
              <a:rPr lang="en-US" altLang="ja-JP" sz="6000" b="1" dirty="0">
                <a:solidFill>
                  <a:srgbClr val="800000"/>
                </a:solidFill>
                <a:latin typeface="Gill Sans" charset="0"/>
                <a:ea typeface="Osaka" charset="0"/>
                <a:cs typeface="Osaka" charset="0"/>
              </a:rPr>
              <a:t>		</a:t>
            </a:r>
            <a:r>
              <a:rPr lang="en-US" altLang="ja-JP" sz="4400" b="1" dirty="0">
                <a:solidFill>
                  <a:srgbClr val="800000"/>
                </a:solidFill>
                <a:latin typeface="Gill Sans" charset="0"/>
                <a:ea typeface="Osaka" charset="0"/>
                <a:cs typeface="Osaka" charset="0"/>
              </a:rPr>
              <a:t>touch/feeling</a:t>
            </a:r>
            <a:endParaRPr lang="en-US" altLang="ja-JP" sz="6600" b="1" dirty="0">
              <a:solidFill>
                <a:srgbClr val="800000"/>
              </a:solidFill>
              <a:latin typeface="Gill Sans" charset="0"/>
              <a:ea typeface="Osaka" charset="0"/>
              <a:cs typeface="Osaka" charset="0"/>
            </a:endParaRPr>
          </a:p>
          <a:p>
            <a:pPr marL="533400" indent="-533400">
              <a:lnSpc>
                <a:spcPct val="70000"/>
              </a:lnSpc>
              <a:buClr>
                <a:srgbClr val="DA2B30"/>
              </a:buClr>
              <a:buFont typeface="Times New Roman" charset="0"/>
              <a:buNone/>
            </a:pPr>
            <a:r>
              <a:rPr lang="en-US" altLang="ja-JP" sz="6000" b="1" dirty="0">
                <a:latin typeface="Gill Sans" charset="0"/>
                <a:ea typeface="Osaka" charset="0"/>
                <a:cs typeface="Osaka" charset="0"/>
              </a:rPr>
              <a:t>Olfactory </a:t>
            </a:r>
            <a:r>
              <a:rPr lang="en-US" altLang="ja-JP" sz="4400" b="1" dirty="0">
                <a:solidFill>
                  <a:srgbClr val="800000"/>
                </a:solidFill>
                <a:latin typeface="Gill Sans" charset="0"/>
                <a:ea typeface="Osaka" charset="0"/>
                <a:cs typeface="Osaka" charset="0"/>
              </a:rPr>
              <a:t>smell</a:t>
            </a:r>
            <a:endParaRPr lang="en-US" altLang="ja-JP" sz="6000" b="1" dirty="0">
              <a:solidFill>
                <a:srgbClr val="800000"/>
              </a:solidFill>
              <a:latin typeface="Gill Sans" charset="0"/>
              <a:ea typeface="Osaka" charset="0"/>
              <a:cs typeface="Osaka" charset="0"/>
            </a:endParaRPr>
          </a:p>
          <a:p>
            <a:pPr marL="533400" indent="-533400">
              <a:lnSpc>
                <a:spcPct val="70000"/>
              </a:lnSpc>
              <a:buClr>
                <a:srgbClr val="DA2B30"/>
              </a:buClr>
              <a:buFont typeface="Times New Roman" charset="0"/>
              <a:buNone/>
            </a:pPr>
            <a:r>
              <a:rPr lang="en-US" altLang="ja-JP" sz="6000" b="1" dirty="0">
                <a:latin typeface="Gill Sans" charset="0"/>
                <a:ea typeface="Osaka" charset="0"/>
                <a:cs typeface="Osaka" charset="0"/>
              </a:rPr>
              <a:t>Gustatory </a:t>
            </a:r>
            <a:r>
              <a:rPr lang="en-US" altLang="ja-JP" sz="4400" b="1" dirty="0">
                <a:solidFill>
                  <a:srgbClr val="800000"/>
                </a:solidFill>
                <a:latin typeface="Gill Sans" charset="0"/>
                <a:ea typeface="Osaka" charset="0"/>
                <a:cs typeface="Osaka" charset="0"/>
              </a:rPr>
              <a:t>taste</a:t>
            </a:r>
            <a:endParaRPr lang="en-US" altLang="ja-JP" sz="1800" b="1" dirty="0">
              <a:solidFill>
                <a:srgbClr val="800000"/>
              </a:solidFill>
              <a:latin typeface="Papyrus" charset="0"/>
              <a:ea typeface="Osaka" charset="0"/>
              <a:cs typeface="Osaka" charset="0"/>
            </a:endParaRPr>
          </a:p>
        </p:txBody>
      </p:sp>
      <p:sp>
        <p:nvSpPr>
          <p:cNvPr id="76803" name="Rectangle 4"/>
          <p:cNvSpPr>
            <a:spLocks noChangeArrowheads="1"/>
          </p:cNvSpPr>
          <p:nvPr/>
        </p:nvSpPr>
        <p:spPr bwMode="auto">
          <a:xfrm>
            <a:off x="493713" y="25130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ja-JP" altLang="en-US">
              <a:latin typeface="Times" charset="0"/>
              <a:ea typeface="Osaka" charset="0"/>
              <a:cs typeface="Osaka" charset="0"/>
            </a:endParaRPr>
          </a:p>
        </p:txBody>
      </p:sp>
      <p:pic>
        <p:nvPicPr>
          <p:cNvPr id="76804"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558800"/>
            <a:ext cx="1752600"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257800"/>
            <a:ext cx="2062163"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95400" y="1524000"/>
            <a:ext cx="114935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8600" y="2819400"/>
            <a:ext cx="1876425"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43000" y="3810000"/>
            <a:ext cx="125095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028"/>
          <p:cNvSpPr>
            <a:spLocks noChangeArrowheads="1"/>
          </p:cNvSpPr>
          <p:nvPr/>
        </p:nvSpPr>
        <p:spPr bwMode="auto">
          <a:xfrm>
            <a:off x="9601200" y="6156325"/>
            <a:ext cx="53054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4000" dirty="0">
                <a:solidFill>
                  <a:srgbClr val="000000"/>
                </a:solidFill>
                <a:ea typeface="Osaka" charset="0"/>
                <a:cs typeface="Osaka" charset="0"/>
              </a:rPr>
              <a:t>	- Jean Luc Godard</a:t>
            </a:r>
            <a:endParaRPr lang="ja-JP" altLang="en-US" sz="5600">
              <a:solidFill>
                <a:srgbClr val="000000"/>
              </a:solidFill>
              <a:ea typeface="Osaka" charset="0"/>
              <a:cs typeface="Osaka" charset="0"/>
            </a:endParaRPr>
          </a:p>
        </p:txBody>
      </p:sp>
      <p:sp>
        <p:nvSpPr>
          <p:cNvPr id="2" name="Rectangle 1"/>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8195"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06975" y="0"/>
            <a:ext cx="62706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3"/>
          <p:cNvSpPr txBox="1">
            <a:spLocks noChangeArrowheads="1"/>
          </p:cNvSpPr>
          <p:nvPr/>
        </p:nvSpPr>
        <p:spPr bwMode="auto">
          <a:xfrm>
            <a:off x="3581400" y="6011863"/>
            <a:ext cx="815340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altLang="ja-JP" dirty="0">
                <a:solidFill>
                  <a:srgbClr val="000000"/>
                </a:solidFill>
                <a:ea typeface="Osaka" charset="0"/>
                <a:cs typeface="Osaka" charset="0"/>
              </a:rPr>
              <a:t>	- - - </a:t>
            </a:r>
            <a:r>
              <a:rPr lang="en-US" altLang="ja-JP" sz="4000" dirty="0">
                <a:solidFill>
                  <a:schemeClr val="bg1"/>
                </a:solidFill>
                <a:ea typeface="Osaka" charset="0"/>
                <a:cs typeface="Osaka" charset="0"/>
              </a:rPr>
              <a:t>- Jean Luc Godard</a:t>
            </a:r>
            <a:endParaRPr lang="ja-JP" altLang="en-US" sz="4000">
              <a:solidFill>
                <a:schemeClr val="bg1"/>
              </a:solidFill>
              <a:ea typeface="Osaka" charset="0"/>
              <a:cs typeface="Osaka" charset="0"/>
            </a:endParaRPr>
          </a:p>
          <a:p>
            <a:endParaRPr lang="en-US" dirty="0"/>
          </a:p>
        </p:txBody>
      </p:sp>
      <p:sp>
        <p:nvSpPr>
          <p:cNvPr id="5" name="TextBox 4"/>
          <p:cNvSpPr txBox="1">
            <a:spLocks noChangeArrowheads="1"/>
          </p:cNvSpPr>
          <p:nvPr/>
        </p:nvSpPr>
        <p:spPr bwMode="auto">
          <a:xfrm>
            <a:off x="152400" y="4343400"/>
            <a:ext cx="5468938"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altLang="ja-JP" sz="5400" dirty="0">
                <a:solidFill>
                  <a:srgbClr val="FFFFFF"/>
                </a:solidFill>
                <a:latin typeface="Gill Sans" charset="0"/>
                <a:cs typeface="Gill Sans" charset="0"/>
              </a:rPr>
              <a:t>but not necessarily </a:t>
            </a:r>
          </a:p>
          <a:p>
            <a:r>
              <a:rPr lang="en-US" altLang="ja-JP" sz="5400" dirty="0">
                <a:solidFill>
                  <a:srgbClr val="FFFFFF"/>
                </a:solidFill>
                <a:latin typeface="Gill Sans" charset="0"/>
                <a:cs typeface="Gill Sans" charset="0"/>
              </a:rPr>
              <a:t>in that order.”</a:t>
            </a:r>
            <a:endParaRPr lang="ja-JP" altLang="en-US" sz="5400">
              <a:solidFill>
                <a:srgbClr val="FFFFFF"/>
              </a:solidFill>
              <a:latin typeface="Gill Sans" charset="0"/>
              <a:ea typeface="Osaka" charset="0"/>
              <a:cs typeface="Osaka" charset="0"/>
            </a:endParaRPr>
          </a:p>
          <a:p>
            <a:endParaRPr lang="en-US" dirty="0"/>
          </a:p>
        </p:txBody>
      </p:sp>
      <p:sp>
        <p:nvSpPr>
          <p:cNvPr id="6" name="TextBox 5"/>
          <p:cNvSpPr txBox="1">
            <a:spLocks noChangeArrowheads="1"/>
          </p:cNvSpPr>
          <p:nvPr/>
        </p:nvSpPr>
        <p:spPr bwMode="auto">
          <a:xfrm>
            <a:off x="228600" y="457200"/>
            <a:ext cx="482758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altLang="ja-JP" sz="5400" dirty="0">
                <a:solidFill>
                  <a:srgbClr val="FFFFFF"/>
                </a:solidFill>
                <a:latin typeface="Gill Sans" charset="0"/>
                <a:cs typeface="Gill Sans" charset="0"/>
              </a:rPr>
              <a:t>“I like a film to </a:t>
            </a:r>
          </a:p>
          <a:p>
            <a:r>
              <a:rPr lang="en-US" altLang="ja-JP" sz="5400" dirty="0">
                <a:solidFill>
                  <a:srgbClr val="FFFFFF"/>
                </a:solidFill>
                <a:latin typeface="Gill Sans" charset="0"/>
                <a:cs typeface="Gill Sans" charset="0"/>
              </a:rPr>
              <a:t>have a beginning, </a:t>
            </a:r>
          </a:p>
          <a:p>
            <a:r>
              <a:rPr lang="en-US" altLang="ja-JP" sz="5400" dirty="0">
                <a:solidFill>
                  <a:srgbClr val="FFFFFF"/>
                </a:solidFill>
                <a:latin typeface="Gill Sans" charset="0"/>
                <a:cs typeface="Gill Sans" charset="0"/>
              </a:rPr>
              <a:t>a middle </a:t>
            </a:r>
          </a:p>
          <a:p>
            <a:r>
              <a:rPr lang="en-US" altLang="ja-JP" sz="5400" dirty="0">
                <a:solidFill>
                  <a:srgbClr val="FFFFFF"/>
                </a:solidFill>
                <a:latin typeface="Gill Sans" charset="0"/>
                <a:cs typeface="Gill Sans" charset="0"/>
              </a:rPr>
              <a:t>and an end…</a:t>
            </a:r>
            <a:endParaRPr lang="en-US" sz="5400" dirty="0">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bwMode="auto">
          <a:xfrm>
            <a:off x="0" y="152400"/>
            <a:ext cx="91440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ja-JP" sz="6600" b="1" dirty="0">
                <a:solidFill>
                  <a:srgbClr val="000000"/>
                </a:solidFill>
                <a:latin typeface="Gill Sans" charset="0"/>
                <a:ea typeface="Osaka" charset="0"/>
                <a:cs typeface="Osaka" charset="0"/>
              </a:rPr>
              <a:t>The senses</a:t>
            </a:r>
            <a:endParaRPr lang="en-US" altLang="ja-JP" dirty="0">
              <a:latin typeface="Gill Sans" charset="0"/>
              <a:ea typeface="Osaka" charset="0"/>
              <a:cs typeface="Osaka" charset="0"/>
            </a:endParaRPr>
          </a:p>
        </p:txBody>
      </p:sp>
      <p:sp>
        <p:nvSpPr>
          <p:cNvPr id="30723" name="Rectangle 3"/>
          <p:cNvSpPr>
            <a:spLocks noGrp="1" noChangeArrowheads="1"/>
          </p:cNvSpPr>
          <p:nvPr>
            <p:ph type="body" idx="1"/>
          </p:nvPr>
        </p:nvSpPr>
        <p:spPr bwMode="auto">
          <a:xfrm>
            <a:off x="2362200" y="1143000"/>
            <a:ext cx="7772400" cy="571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533400" indent="-533400">
              <a:lnSpc>
                <a:spcPct val="70000"/>
              </a:lnSpc>
              <a:buClr>
                <a:srgbClr val="DA2B30"/>
              </a:buClr>
              <a:buFont typeface="Times New Roman" charset="0"/>
              <a:buNone/>
            </a:pPr>
            <a:r>
              <a:rPr lang="en-US" altLang="ja-JP" sz="6000" b="1" dirty="0">
                <a:solidFill>
                  <a:srgbClr val="800000"/>
                </a:solidFill>
                <a:latin typeface="Gill Sans" charset="0"/>
                <a:ea typeface="Osaka" charset="0"/>
                <a:cs typeface="Osaka" charset="0"/>
              </a:rPr>
              <a:t>V</a:t>
            </a:r>
            <a:r>
              <a:rPr lang="en-US" altLang="ja-JP" sz="6000" b="1" dirty="0">
                <a:latin typeface="Gill Sans" charset="0"/>
                <a:ea typeface="Osaka" charset="0"/>
                <a:cs typeface="Osaka" charset="0"/>
              </a:rPr>
              <a:t>isual </a:t>
            </a:r>
          </a:p>
          <a:p>
            <a:pPr marL="533400" indent="-533400">
              <a:lnSpc>
                <a:spcPct val="70000"/>
              </a:lnSpc>
              <a:buClr>
                <a:srgbClr val="DA2B30"/>
              </a:buClr>
              <a:buFont typeface="Times New Roman" charset="0"/>
              <a:buNone/>
            </a:pPr>
            <a:r>
              <a:rPr lang="en-US" altLang="ja-JP" sz="6000" b="1" dirty="0">
                <a:solidFill>
                  <a:srgbClr val="800000"/>
                </a:solidFill>
                <a:latin typeface="Gill Sans" charset="0"/>
                <a:ea typeface="Osaka" charset="0"/>
                <a:cs typeface="Osaka" charset="0"/>
              </a:rPr>
              <a:t>A</a:t>
            </a:r>
            <a:r>
              <a:rPr lang="en-US" altLang="ja-JP" sz="6000" b="1" dirty="0">
                <a:latin typeface="Gill Sans" charset="0"/>
                <a:ea typeface="Osaka" charset="0"/>
                <a:cs typeface="Osaka" charset="0"/>
              </a:rPr>
              <a:t>uditory</a:t>
            </a:r>
            <a:endParaRPr lang="en-US" altLang="ja-JP" sz="4800" b="1" dirty="0">
              <a:solidFill>
                <a:srgbClr val="009933"/>
              </a:solidFill>
              <a:latin typeface="Gill Sans" charset="0"/>
              <a:ea typeface="Osaka" charset="0"/>
              <a:cs typeface="Osaka" charset="0"/>
            </a:endParaRPr>
          </a:p>
          <a:p>
            <a:pPr marL="533400" indent="-533400">
              <a:lnSpc>
                <a:spcPct val="70000"/>
              </a:lnSpc>
              <a:buClr>
                <a:srgbClr val="DA2B30"/>
              </a:buClr>
              <a:buFont typeface="Times New Roman" charset="0"/>
              <a:buNone/>
            </a:pPr>
            <a:r>
              <a:rPr lang="en-US" altLang="ja-JP" sz="6000" b="1" dirty="0">
                <a:solidFill>
                  <a:srgbClr val="800000"/>
                </a:solidFill>
                <a:latin typeface="Gill Sans" charset="0"/>
                <a:ea typeface="Osaka" charset="0"/>
                <a:cs typeface="Osaka" charset="0"/>
              </a:rPr>
              <a:t>H</a:t>
            </a:r>
            <a:r>
              <a:rPr lang="en-US" altLang="ja-JP" sz="6000" b="1" dirty="0">
                <a:latin typeface="Gill Sans" charset="0"/>
                <a:ea typeface="Osaka" charset="0"/>
                <a:cs typeface="Osaka" charset="0"/>
              </a:rPr>
              <a:t>aptic</a:t>
            </a:r>
            <a:endParaRPr lang="en-US" altLang="ja-JP" sz="4800" b="1" dirty="0">
              <a:latin typeface="Gill Sans" charset="0"/>
              <a:ea typeface="Osaka" charset="0"/>
              <a:cs typeface="Osaka" charset="0"/>
            </a:endParaRPr>
          </a:p>
          <a:p>
            <a:pPr marL="533400" indent="-533400">
              <a:lnSpc>
                <a:spcPct val="70000"/>
              </a:lnSpc>
              <a:buClr>
                <a:srgbClr val="DA2B30"/>
              </a:buClr>
              <a:buFont typeface="Times New Roman" charset="0"/>
              <a:buNone/>
            </a:pPr>
            <a:r>
              <a:rPr lang="en-US" altLang="ja-JP" sz="6000" b="1" dirty="0">
                <a:latin typeface="Gill Sans" charset="0"/>
                <a:ea typeface="Osaka" charset="0"/>
                <a:cs typeface="Osaka" charset="0"/>
              </a:rPr>
              <a:t>		</a:t>
            </a:r>
            <a:endParaRPr lang="en-US" altLang="ja-JP" sz="6600" b="1" dirty="0">
              <a:latin typeface="Gill Sans" charset="0"/>
              <a:ea typeface="Osaka" charset="0"/>
              <a:cs typeface="Osaka" charset="0"/>
            </a:endParaRPr>
          </a:p>
          <a:p>
            <a:pPr marL="533400" indent="-533400">
              <a:lnSpc>
                <a:spcPct val="70000"/>
              </a:lnSpc>
              <a:buClr>
                <a:srgbClr val="DA2B30"/>
              </a:buClr>
              <a:buFont typeface="Times New Roman" charset="0"/>
              <a:buNone/>
            </a:pPr>
            <a:r>
              <a:rPr lang="en-US" altLang="ja-JP" sz="6000" b="1" dirty="0">
                <a:solidFill>
                  <a:srgbClr val="800000"/>
                </a:solidFill>
                <a:latin typeface="Gill Sans" charset="0"/>
                <a:ea typeface="Osaka" charset="0"/>
                <a:cs typeface="Osaka" charset="0"/>
              </a:rPr>
              <a:t>O</a:t>
            </a:r>
            <a:r>
              <a:rPr lang="en-US" altLang="ja-JP" sz="6000" b="1" dirty="0">
                <a:latin typeface="Gill Sans" charset="0"/>
                <a:ea typeface="Osaka" charset="0"/>
                <a:cs typeface="Osaka" charset="0"/>
              </a:rPr>
              <a:t>lfactory</a:t>
            </a:r>
          </a:p>
          <a:p>
            <a:pPr marL="533400" indent="-533400">
              <a:lnSpc>
                <a:spcPct val="70000"/>
              </a:lnSpc>
              <a:buClr>
                <a:srgbClr val="DA2B30"/>
              </a:buClr>
              <a:buFont typeface="Times New Roman" charset="0"/>
              <a:buNone/>
            </a:pPr>
            <a:r>
              <a:rPr lang="en-US" altLang="ja-JP" sz="6000" b="1" dirty="0">
                <a:solidFill>
                  <a:srgbClr val="800000"/>
                </a:solidFill>
                <a:latin typeface="Gill Sans" charset="0"/>
                <a:ea typeface="Osaka" charset="0"/>
                <a:cs typeface="Osaka" charset="0"/>
              </a:rPr>
              <a:t>G</a:t>
            </a:r>
            <a:r>
              <a:rPr lang="en-US" altLang="ja-JP" sz="6000" b="1" dirty="0">
                <a:latin typeface="Gill Sans" charset="0"/>
                <a:ea typeface="Osaka" charset="0"/>
                <a:cs typeface="Osaka" charset="0"/>
              </a:rPr>
              <a:t>ustatory</a:t>
            </a:r>
            <a:endParaRPr lang="en-US" altLang="ja-JP" sz="1800" b="1" dirty="0">
              <a:solidFill>
                <a:srgbClr val="009933"/>
              </a:solidFill>
              <a:latin typeface="Papyrus" charset="0"/>
              <a:ea typeface="Osaka" charset="0"/>
              <a:cs typeface="Osaka" charset="0"/>
            </a:endParaRPr>
          </a:p>
        </p:txBody>
      </p:sp>
      <p:sp>
        <p:nvSpPr>
          <p:cNvPr id="78851" name="Rectangle 4"/>
          <p:cNvSpPr>
            <a:spLocks noChangeArrowheads="1"/>
          </p:cNvSpPr>
          <p:nvPr/>
        </p:nvSpPr>
        <p:spPr bwMode="auto">
          <a:xfrm>
            <a:off x="493713" y="25130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ja-JP" altLang="en-US">
              <a:latin typeface="Times" charset="0"/>
              <a:ea typeface="Osaka" charset="0"/>
              <a:cs typeface="Osaka" charset="0"/>
            </a:endParaRPr>
          </a:p>
        </p:txBody>
      </p:sp>
      <p:pic>
        <p:nvPicPr>
          <p:cNvPr id="78852"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558800"/>
            <a:ext cx="1752600"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257800"/>
            <a:ext cx="2062163"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95400" y="1524000"/>
            <a:ext cx="114935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8600" y="2819400"/>
            <a:ext cx="1876425"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43000" y="3810000"/>
            <a:ext cx="125095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30723">
                                            <p:txEl>
                                              <p:pRg st="4" end="4"/>
                                            </p:txEl>
                                          </p:spTgt>
                                        </p:tgtEl>
                                      </p:cBhvr>
                                    </p:animEffect>
                                    <p:set>
                                      <p:cBhvr>
                                        <p:cTn id="7" dur="1" fill="hold">
                                          <p:stCondLst>
                                            <p:cond delay="499"/>
                                          </p:stCondLst>
                                        </p:cTn>
                                        <p:tgtEl>
                                          <p:spTgt spid="30723">
                                            <p:txEl>
                                              <p:pRg st="4" end="4"/>
                                            </p:txEl>
                                          </p:spTgt>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30723">
                                            <p:txEl>
                                              <p:pRg st="5" end="5"/>
                                            </p:txEl>
                                          </p:spTgt>
                                        </p:tgtEl>
                                      </p:cBhvr>
                                    </p:animEffect>
                                    <p:set>
                                      <p:cBhvr>
                                        <p:cTn id="10" dur="1" fill="hold">
                                          <p:stCondLst>
                                            <p:cond delay="499"/>
                                          </p:stCondLst>
                                        </p:cTn>
                                        <p:tgtEl>
                                          <p:spTgt spid="30723">
                                            <p:txEl>
                                              <p:pRg st="5" end="5"/>
                                            </p:txEl>
                                          </p:spTgt>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30726"/>
                                        </p:tgtEl>
                                      </p:cBhvr>
                                    </p:animEffect>
                                    <p:set>
                                      <p:cBhvr>
                                        <p:cTn id="13" dur="1" fill="hold">
                                          <p:stCondLst>
                                            <p:cond delay="499"/>
                                          </p:stCondLst>
                                        </p:cTn>
                                        <p:tgtEl>
                                          <p:spTgt spid="30726"/>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30729"/>
                                        </p:tgtEl>
                                      </p:cBhvr>
                                    </p:animEffect>
                                    <p:set>
                                      <p:cBhvr>
                                        <p:cTn id="16" dur="1" fill="hold">
                                          <p:stCondLst>
                                            <p:cond delay="499"/>
                                          </p:stCondLst>
                                        </p:cTn>
                                        <p:tgtEl>
                                          <p:spTgt spid="307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6858000"/>
            <a:ext cx="91440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747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5338" y="-304800"/>
            <a:ext cx="15247938"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rot="-1930413">
            <a:off x="7234238" y="3892550"/>
            <a:ext cx="1960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800" b="1" dirty="0">
                <a:latin typeface="Gill Sans" charset="0"/>
                <a:cs typeface="Gill Sans" charset="0"/>
              </a:rPr>
              <a:t>visual</a:t>
            </a:r>
          </a:p>
        </p:txBody>
      </p:sp>
      <p:sp>
        <p:nvSpPr>
          <p:cNvPr id="3" name="TextBox 2"/>
          <p:cNvSpPr txBox="1">
            <a:spLocks noChangeArrowheads="1"/>
          </p:cNvSpPr>
          <p:nvPr/>
        </p:nvSpPr>
        <p:spPr bwMode="auto">
          <a:xfrm rot="-1779955">
            <a:off x="3068638" y="4156075"/>
            <a:ext cx="5989637"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000" b="1" dirty="0">
                <a:latin typeface="Gill Sans" charset="0"/>
                <a:cs typeface="Gill Sans" charset="0"/>
              </a:rPr>
              <a:t> </a:t>
            </a:r>
            <a:r>
              <a:rPr lang="en-US" sz="4400" b="1" dirty="0">
                <a:latin typeface="Gill Sans" charset="0"/>
                <a:cs typeface="Gill Sans" charset="0"/>
              </a:rPr>
              <a:t>visual </a:t>
            </a:r>
            <a:r>
              <a:rPr lang="en-US" sz="4400" dirty="0">
                <a:solidFill>
                  <a:srgbClr val="800000"/>
                </a:solidFill>
                <a:latin typeface="Gill Sans" charset="0"/>
                <a:cs typeface="Gill Sans" charset="0"/>
              </a:rPr>
              <a:t>association  area</a:t>
            </a:r>
          </a:p>
          <a:p>
            <a:endParaRPr lang="en-US" dirty="0"/>
          </a:p>
        </p:txBody>
      </p:sp>
      <p:sp>
        <p:nvSpPr>
          <p:cNvPr id="4" name="TextBox 3"/>
          <p:cNvSpPr txBox="1">
            <a:spLocks noChangeArrowheads="1"/>
          </p:cNvSpPr>
          <p:nvPr/>
        </p:nvSpPr>
        <p:spPr bwMode="auto">
          <a:xfrm>
            <a:off x="296863" y="5156200"/>
            <a:ext cx="35131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400" b="1" dirty="0"/>
              <a:t>olfactory</a:t>
            </a:r>
            <a:endParaRPr lang="en-US" sz="4400" b="1" dirty="0">
              <a:latin typeface="Gill Sans" charset="0"/>
              <a:cs typeface="Gill Sans" charset="0"/>
            </a:endParaRPr>
          </a:p>
          <a:p>
            <a:endParaRPr lang="en-US" sz="1600" dirty="0"/>
          </a:p>
        </p:txBody>
      </p:sp>
      <p:sp>
        <p:nvSpPr>
          <p:cNvPr id="5" name="TextBox 4"/>
          <p:cNvSpPr txBox="1">
            <a:spLocks noChangeArrowheads="1"/>
          </p:cNvSpPr>
          <p:nvPr/>
        </p:nvSpPr>
        <p:spPr bwMode="auto">
          <a:xfrm rot="-913337">
            <a:off x="3541713" y="3321050"/>
            <a:ext cx="2428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b="1" dirty="0">
                <a:latin typeface="Gill Sans" charset="0"/>
                <a:cs typeface="Gill Sans" charset="0"/>
              </a:rPr>
              <a:t>auditory</a:t>
            </a:r>
          </a:p>
        </p:txBody>
      </p:sp>
      <p:sp>
        <p:nvSpPr>
          <p:cNvPr id="6" name="TextBox 5"/>
          <p:cNvSpPr txBox="1">
            <a:spLocks noChangeArrowheads="1"/>
          </p:cNvSpPr>
          <p:nvPr/>
        </p:nvSpPr>
        <p:spPr bwMode="auto">
          <a:xfrm rot="-609643">
            <a:off x="2616200" y="3698875"/>
            <a:ext cx="485298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3200" b="1" dirty="0">
                <a:latin typeface="Gill Sans" charset="0"/>
                <a:cs typeface="Gill Sans" charset="0"/>
              </a:rPr>
              <a:t>auditory </a:t>
            </a:r>
            <a:r>
              <a:rPr lang="en-US" sz="2800" dirty="0">
                <a:solidFill>
                  <a:srgbClr val="800000"/>
                </a:solidFill>
                <a:latin typeface="Gill Sans" charset="0"/>
                <a:cs typeface="Gill Sans" charset="0"/>
              </a:rPr>
              <a:t>association</a:t>
            </a:r>
          </a:p>
          <a:p>
            <a:endParaRPr lang="en-US" dirty="0"/>
          </a:p>
        </p:txBody>
      </p:sp>
      <p:sp>
        <p:nvSpPr>
          <p:cNvPr id="9" name="TextBox 8"/>
          <p:cNvSpPr txBox="1">
            <a:spLocks noChangeArrowheads="1"/>
          </p:cNvSpPr>
          <p:nvPr/>
        </p:nvSpPr>
        <p:spPr bwMode="auto">
          <a:xfrm rot="-3674417">
            <a:off x="1760538" y="1531937"/>
            <a:ext cx="4518026"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b="1" dirty="0">
                <a:latin typeface="Gill Sans" charset="0"/>
                <a:cs typeface="Gill Sans" charset="0"/>
              </a:rPr>
              <a:t>motor</a:t>
            </a:r>
            <a:r>
              <a:rPr lang="en-US" sz="4000" dirty="0">
                <a:solidFill>
                  <a:srgbClr val="800000"/>
                </a:solidFill>
                <a:latin typeface="Gill Sans" charset="0"/>
                <a:cs typeface="Gill Sans" charset="0"/>
              </a:rPr>
              <a:t> (movement)</a:t>
            </a:r>
            <a:endParaRPr lang="en-US" sz="4000" b="1" dirty="0">
              <a:latin typeface="Gill Sans" charset="0"/>
              <a:cs typeface="Gill Sans" charset="0"/>
            </a:endParaRPr>
          </a:p>
          <a:p>
            <a:endParaRPr lang="en-US" dirty="0"/>
          </a:p>
        </p:txBody>
      </p:sp>
      <p:sp>
        <p:nvSpPr>
          <p:cNvPr id="10" name="TextBox 9"/>
          <p:cNvSpPr txBox="1">
            <a:spLocks noChangeArrowheads="1"/>
          </p:cNvSpPr>
          <p:nvPr/>
        </p:nvSpPr>
        <p:spPr bwMode="auto">
          <a:xfrm rot="-3585873">
            <a:off x="2597150" y="1485900"/>
            <a:ext cx="414655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b="1" dirty="0">
                <a:latin typeface="Gill Sans" charset="0"/>
                <a:cs typeface="Gill Sans" charset="0"/>
              </a:rPr>
              <a:t>somatosensory</a:t>
            </a:r>
          </a:p>
        </p:txBody>
      </p:sp>
      <p:sp>
        <p:nvSpPr>
          <p:cNvPr id="11" name="TextBox 10"/>
          <p:cNvSpPr txBox="1">
            <a:spLocks noChangeArrowheads="1"/>
          </p:cNvSpPr>
          <p:nvPr/>
        </p:nvSpPr>
        <p:spPr bwMode="auto">
          <a:xfrm>
            <a:off x="4703763" y="1905000"/>
            <a:ext cx="4211637"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b="1" dirty="0">
                <a:latin typeface="Gill Sans" charset="0"/>
                <a:cs typeface="Gill Sans" charset="0"/>
              </a:rPr>
              <a:t>Somatosensory</a:t>
            </a:r>
          </a:p>
          <a:p>
            <a:r>
              <a:rPr lang="en-US" sz="4000" dirty="0">
                <a:solidFill>
                  <a:srgbClr val="800000"/>
                </a:solidFill>
                <a:latin typeface="Gill Sans" charset="0"/>
                <a:cs typeface="Gill Sans" charset="0"/>
              </a:rPr>
              <a:t>association area</a:t>
            </a:r>
          </a:p>
          <a:p>
            <a:endParaRPr lang="en-US" dirty="0"/>
          </a:p>
        </p:txBody>
      </p:sp>
      <p:sp>
        <p:nvSpPr>
          <p:cNvPr id="12" name="TextBox 11"/>
          <p:cNvSpPr txBox="1">
            <a:spLocks noChangeArrowheads="1"/>
          </p:cNvSpPr>
          <p:nvPr/>
        </p:nvSpPr>
        <p:spPr bwMode="auto">
          <a:xfrm rot="-746410">
            <a:off x="3581400" y="3352800"/>
            <a:ext cx="1365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2000" b="1" dirty="0">
                <a:cs typeface="Arial" charset="0"/>
              </a:rPr>
              <a:t>gustatory</a:t>
            </a:r>
          </a:p>
        </p:txBody>
      </p:sp>
      <p:sp>
        <p:nvSpPr>
          <p:cNvPr id="13" name="TextBox 12"/>
          <p:cNvSpPr txBox="1">
            <a:spLocks noChangeArrowheads="1"/>
          </p:cNvSpPr>
          <p:nvPr/>
        </p:nvSpPr>
        <p:spPr bwMode="auto">
          <a:xfrm rot="-1339273">
            <a:off x="1911350" y="768350"/>
            <a:ext cx="2236788"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3200" b="1" dirty="0">
                <a:latin typeface="Gill Sans" charset="0"/>
                <a:cs typeface="Gill Sans" charset="0"/>
              </a:rPr>
              <a:t>motor </a:t>
            </a:r>
            <a:endParaRPr lang="en-US" sz="3200" dirty="0">
              <a:solidFill>
                <a:srgbClr val="800000"/>
              </a:solidFill>
              <a:latin typeface="Gill Sans" charset="0"/>
              <a:cs typeface="Gill Sans" charset="0"/>
            </a:endParaRPr>
          </a:p>
          <a:p>
            <a:r>
              <a:rPr lang="en-US" sz="3600" dirty="0">
                <a:solidFill>
                  <a:srgbClr val="800000"/>
                </a:solidFill>
                <a:latin typeface="Gill Sans" charset="0"/>
                <a:cs typeface="Gill Sans" charset="0"/>
              </a:rPr>
              <a:t>association </a:t>
            </a:r>
          </a:p>
          <a:p>
            <a:r>
              <a:rPr lang="en-US" sz="3600" dirty="0">
                <a:solidFill>
                  <a:srgbClr val="800000"/>
                </a:solidFill>
                <a:latin typeface="Gill Sans" charset="0"/>
                <a:cs typeface="Gill Sans" charset="0"/>
              </a:rPr>
              <a:t>area</a:t>
            </a:r>
            <a:endParaRPr lang="en-US" sz="3600" dirty="0">
              <a:latin typeface="Gill Sans" charset="0"/>
              <a:cs typeface="Gill Sans" charset="0"/>
            </a:endParaRPr>
          </a:p>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10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nodeType="afterGroup">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9" grpId="0"/>
      <p:bldP spid="10" grpId="0"/>
      <p:bldP spid="11" grpId="0"/>
      <p:bldP spid="12" grpId="0"/>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6858000"/>
            <a:ext cx="91440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747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5338" y="-304800"/>
            <a:ext cx="15247938"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rot="-1930413">
            <a:off x="7234238" y="3892550"/>
            <a:ext cx="1960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800" b="1" dirty="0">
                <a:latin typeface="Gill Sans" charset="0"/>
                <a:cs typeface="Gill Sans" charset="0"/>
              </a:rPr>
              <a:t>visual</a:t>
            </a:r>
          </a:p>
        </p:txBody>
      </p:sp>
      <p:sp>
        <p:nvSpPr>
          <p:cNvPr id="3" name="TextBox 2"/>
          <p:cNvSpPr txBox="1">
            <a:spLocks noChangeArrowheads="1"/>
          </p:cNvSpPr>
          <p:nvPr/>
        </p:nvSpPr>
        <p:spPr bwMode="auto">
          <a:xfrm rot="-1779955">
            <a:off x="3068638" y="4156075"/>
            <a:ext cx="5989637"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000" b="1" dirty="0">
                <a:latin typeface="Gill Sans" charset="0"/>
                <a:cs typeface="Gill Sans" charset="0"/>
              </a:rPr>
              <a:t> </a:t>
            </a:r>
            <a:r>
              <a:rPr lang="en-US" sz="4400" b="1" dirty="0">
                <a:latin typeface="Gill Sans" charset="0"/>
                <a:cs typeface="Gill Sans" charset="0"/>
              </a:rPr>
              <a:t>visual </a:t>
            </a:r>
            <a:r>
              <a:rPr lang="en-US" sz="4400" dirty="0">
                <a:solidFill>
                  <a:srgbClr val="800000"/>
                </a:solidFill>
                <a:latin typeface="Gill Sans" charset="0"/>
                <a:cs typeface="Gill Sans" charset="0"/>
              </a:rPr>
              <a:t>association  area</a:t>
            </a:r>
          </a:p>
          <a:p>
            <a:endParaRPr lang="en-US" dirty="0"/>
          </a:p>
        </p:txBody>
      </p:sp>
      <p:sp>
        <p:nvSpPr>
          <p:cNvPr id="4" name="TextBox 3"/>
          <p:cNvSpPr txBox="1">
            <a:spLocks noChangeArrowheads="1"/>
          </p:cNvSpPr>
          <p:nvPr/>
        </p:nvSpPr>
        <p:spPr bwMode="auto">
          <a:xfrm>
            <a:off x="296863" y="5156200"/>
            <a:ext cx="35131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400" b="1" dirty="0"/>
              <a:t>olfactory</a:t>
            </a:r>
            <a:endParaRPr lang="en-US" sz="4400" b="1" dirty="0">
              <a:latin typeface="Gill Sans" charset="0"/>
              <a:cs typeface="Gill Sans" charset="0"/>
            </a:endParaRPr>
          </a:p>
          <a:p>
            <a:endParaRPr lang="en-US" sz="1600" dirty="0"/>
          </a:p>
        </p:txBody>
      </p:sp>
      <p:sp>
        <p:nvSpPr>
          <p:cNvPr id="5" name="TextBox 4"/>
          <p:cNvSpPr txBox="1">
            <a:spLocks noChangeArrowheads="1"/>
          </p:cNvSpPr>
          <p:nvPr/>
        </p:nvSpPr>
        <p:spPr bwMode="auto">
          <a:xfrm rot="-913337">
            <a:off x="3541713" y="3321050"/>
            <a:ext cx="2428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b="1" dirty="0">
                <a:latin typeface="Gill Sans" charset="0"/>
                <a:cs typeface="Gill Sans" charset="0"/>
              </a:rPr>
              <a:t>auditory</a:t>
            </a:r>
          </a:p>
        </p:txBody>
      </p:sp>
      <p:sp>
        <p:nvSpPr>
          <p:cNvPr id="6" name="TextBox 5"/>
          <p:cNvSpPr txBox="1">
            <a:spLocks noChangeArrowheads="1"/>
          </p:cNvSpPr>
          <p:nvPr/>
        </p:nvSpPr>
        <p:spPr bwMode="auto">
          <a:xfrm rot="-609643">
            <a:off x="2616200" y="3698875"/>
            <a:ext cx="485298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3200" b="1" dirty="0">
                <a:latin typeface="Gill Sans" charset="0"/>
                <a:cs typeface="Gill Sans" charset="0"/>
              </a:rPr>
              <a:t>auditory </a:t>
            </a:r>
            <a:r>
              <a:rPr lang="en-US" sz="2800" dirty="0">
                <a:solidFill>
                  <a:srgbClr val="800000"/>
                </a:solidFill>
                <a:latin typeface="Gill Sans" charset="0"/>
                <a:cs typeface="Gill Sans" charset="0"/>
              </a:rPr>
              <a:t>association</a:t>
            </a:r>
          </a:p>
          <a:p>
            <a:endParaRPr lang="en-US" dirty="0"/>
          </a:p>
        </p:txBody>
      </p:sp>
      <p:sp>
        <p:nvSpPr>
          <p:cNvPr id="9" name="TextBox 8"/>
          <p:cNvSpPr txBox="1">
            <a:spLocks noChangeArrowheads="1"/>
          </p:cNvSpPr>
          <p:nvPr/>
        </p:nvSpPr>
        <p:spPr bwMode="auto">
          <a:xfrm rot="-3674417">
            <a:off x="1760538" y="1531937"/>
            <a:ext cx="4518026"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b="1" dirty="0">
                <a:latin typeface="Gill Sans" charset="0"/>
                <a:cs typeface="Gill Sans" charset="0"/>
              </a:rPr>
              <a:t>motor</a:t>
            </a:r>
            <a:r>
              <a:rPr lang="en-US" sz="4000" dirty="0">
                <a:solidFill>
                  <a:srgbClr val="800000"/>
                </a:solidFill>
                <a:latin typeface="Gill Sans" charset="0"/>
                <a:cs typeface="Gill Sans" charset="0"/>
              </a:rPr>
              <a:t> (movement)</a:t>
            </a:r>
            <a:endParaRPr lang="en-US" sz="4000" b="1" dirty="0">
              <a:latin typeface="Gill Sans" charset="0"/>
              <a:cs typeface="Gill Sans" charset="0"/>
            </a:endParaRPr>
          </a:p>
          <a:p>
            <a:endParaRPr lang="en-US" dirty="0"/>
          </a:p>
        </p:txBody>
      </p:sp>
      <p:sp>
        <p:nvSpPr>
          <p:cNvPr id="10" name="TextBox 9"/>
          <p:cNvSpPr txBox="1">
            <a:spLocks noChangeArrowheads="1"/>
          </p:cNvSpPr>
          <p:nvPr/>
        </p:nvSpPr>
        <p:spPr bwMode="auto">
          <a:xfrm rot="-3585873">
            <a:off x="2597150" y="1485900"/>
            <a:ext cx="414655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b="1" dirty="0">
                <a:latin typeface="Gill Sans" charset="0"/>
                <a:cs typeface="Gill Sans" charset="0"/>
              </a:rPr>
              <a:t>somatosensory</a:t>
            </a:r>
          </a:p>
        </p:txBody>
      </p:sp>
      <p:sp>
        <p:nvSpPr>
          <p:cNvPr id="11" name="TextBox 10"/>
          <p:cNvSpPr txBox="1">
            <a:spLocks noChangeArrowheads="1"/>
          </p:cNvSpPr>
          <p:nvPr/>
        </p:nvSpPr>
        <p:spPr bwMode="auto">
          <a:xfrm>
            <a:off x="4703763" y="1905000"/>
            <a:ext cx="4211637"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b="1" dirty="0">
                <a:latin typeface="Gill Sans" charset="0"/>
                <a:cs typeface="Gill Sans" charset="0"/>
              </a:rPr>
              <a:t>Somatosensory</a:t>
            </a:r>
          </a:p>
          <a:p>
            <a:r>
              <a:rPr lang="en-US" sz="4000" dirty="0">
                <a:solidFill>
                  <a:srgbClr val="800000"/>
                </a:solidFill>
                <a:latin typeface="Gill Sans" charset="0"/>
                <a:cs typeface="Gill Sans" charset="0"/>
              </a:rPr>
              <a:t>association area</a:t>
            </a:r>
          </a:p>
          <a:p>
            <a:endParaRPr lang="en-US" dirty="0"/>
          </a:p>
        </p:txBody>
      </p:sp>
      <p:sp>
        <p:nvSpPr>
          <p:cNvPr id="12" name="TextBox 11"/>
          <p:cNvSpPr txBox="1">
            <a:spLocks noChangeArrowheads="1"/>
          </p:cNvSpPr>
          <p:nvPr/>
        </p:nvSpPr>
        <p:spPr bwMode="auto">
          <a:xfrm rot="-746410">
            <a:off x="3581400" y="3352800"/>
            <a:ext cx="1365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2000" b="1" dirty="0">
                <a:cs typeface="Arial" charset="0"/>
              </a:rPr>
              <a:t>gustatory</a:t>
            </a:r>
          </a:p>
        </p:txBody>
      </p:sp>
      <p:sp>
        <p:nvSpPr>
          <p:cNvPr id="13" name="TextBox 12"/>
          <p:cNvSpPr txBox="1">
            <a:spLocks noChangeArrowheads="1"/>
          </p:cNvSpPr>
          <p:nvPr/>
        </p:nvSpPr>
        <p:spPr bwMode="auto">
          <a:xfrm rot="-1339273">
            <a:off x="1911350" y="768350"/>
            <a:ext cx="2236788"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3200" b="1" dirty="0">
                <a:latin typeface="Gill Sans" charset="0"/>
                <a:cs typeface="Gill Sans" charset="0"/>
              </a:rPr>
              <a:t>motor </a:t>
            </a:r>
            <a:endParaRPr lang="en-US" sz="3200" dirty="0">
              <a:solidFill>
                <a:srgbClr val="800000"/>
              </a:solidFill>
              <a:latin typeface="Gill Sans" charset="0"/>
              <a:cs typeface="Gill Sans" charset="0"/>
            </a:endParaRPr>
          </a:p>
          <a:p>
            <a:r>
              <a:rPr lang="en-US" sz="3600" dirty="0">
                <a:solidFill>
                  <a:srgbClr val="800000"/>
                </a:solidFill>
                <a:latin typeface="Gill Sans" charset="0"/>
                <a:cs typeface="Gill Sans" charset="0"/>
              </a:rPr>
              <a:t>association </a:t>
            </a:r>
          </a:p>
          <a:p>
            <a:r>
              <a:rPr lang="en-US" sz="3600" dirty="0">
                <a:solidFill>
                  <a:srgbClr val="800000"/>
                </a:solidFill>
                <a:latin typeface="Gill Sans" charset="0"/>
                <a:cs typeface="Gill Sans" charset="0"/>
              </a:rPr>
              <a:t>area</a:t>
            </a:r>
            <a:endParaRPr lang="en-US" sz="3600" dirty="0">
              <a:latin typeface="Gill Sans" charset="0"/>
              <a:cs typeface="Gill Sans" charset="0"/>
            </a:endParaRPr>
          </a:p>
          <a:p>
            <a:endParaRPr lang="en-US" dirty="0"/>
          </a:p>
        </p:txBody>
      </p:sp>
      <p:sp>
        <p:nvSpPr>
          <p:cNvPr id="15" name="TextBox 14"/>
          <p:cNvSpPr txBox="1"/>
          <p:nvPr/>
        </p:nvSpPr>
        <p:spPr>
          <a:xfrm>
            <a:off x="862042" y="5715000"/>
            <a:ext cx="2262158" cy="1200328"/>
          </a:xfrm>
          <a:prstGeom prst="rect">
            <a:avLst/>
          </a:prstGeom>
          <a:noFill/>
        </p:spPr>
        <p:txBody>
          <a:bodyPr wrap="none" rtlCol="0">
            <a:spAutoFit/>
          </a:bodyPr>
          <a:lstStyle/>
          <a:p>
            <a:r>
              <a:rPr lang="en-US" sz="2400" dirty="0" smtClean="0">
                <a:latin typeface="Gill Sans"/>
                <a:cs typeface="Gill Sans"/>
              </a:rPr>
              <a:t>Metaphor credit: </a:t>
            </a:r>
          </a:p>
          <a:p>
            <a:r>
              <a:rPr lang="en-US" sz="2400" dirty="0" smtClean="0">
                <a:latin typeface="Gill Sans"/>
                <a:cs typeface="Gill Sans"/>
              </a:rPr>
              <a:t>Curtis Kelly</a:t>
            </a:r>
          </a:p>
          <a:p>
            <a:r>
              <a:rPr lang="en-US" sz="2400" dirty="0" smtClean="0">
                <a:latin typeface="Gill Sans"/>
                <a:cs typeface="Gill Sans"/>
              </a:rPr>
              <a:t>Joke credit: Marc</a:t>
            </a:r>
            <a:endParaRPr lang="en-US" sz="2400" dirty="0">
              <a:latin typeface="Gill Sans"/>
              <a:cs typeface="Gill Sans"/>
            </a:endParaRPr>
          </a:p>
        </p:txBody>
      </p:sp>
      <p:pic>
        <p:nvPicPr>
          <p:cNvPr id="16" name="Picture 15"/>
          <p:cNvPicPr>
            <a:picLocks noChangeAspect="1"/>
          </p:cNvPicPr>
          <p:nvPr/>
        </p:nvPicPr>
        <p:blipFill>
          <a:blip r:embed="rId4"/>
          <a:stretch>
            <a:fillRect/>
          </a:stretch>
        </p:blipFill>
        <p:spPr>
          <a:xfrm>
            <a:off x="-750429" y="-304800"/>
            <a:ext cx="4241800" cy="4102100"/>
          </a:xfrm>
          <a:prstGeom prst="rect">
            <a:avLst/>
          </a:prstGeom>
        </p:spPr>
      </p:pic>
      <p:pic>
        <p:nvPicPr>
          <p:cNvPr id="18" name="Picture 17"/>
          <p:cNvPicPr>
            <a:picLocks noChangeAspect="1"/>
          </p:cNvPicPr>
          <p:nvPr/>
        </p:nvPicPr>
        <p:blipFill>
          <a:blip r:embed="rId5"/>
          <a:stretch>
            <a:fillRect/>
          </a:stretch>
        </p:blipFill>
        <p:spPr>
          <a:xfrm>
            <a:off x="-2286000" y="-381000"/>
            <a:ext cx="6045200" cy="4254500"/>
          </a:xfrm>
          <a:prstGeom prst="rect">
            <a:avLst/>
          </a:prstGeom>
        </p:spPr>
      </p:pic>
    </p:spTree>
    <p:extLst>
      <p:ext uri="{BB962C8B-B14F-4D97-AF65-F5344CB8AC3E}">
        <p14:creationId xmlns:p14="http://schemas.microsoft.com/office/powerpoint/2010/main" val="2489354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grpId="0" nodeType="clickEffect">
                                  <p:stCondLst>
                                    <p:cond delay="0"/>
                                  </p:stCondLst>
                                  <p:childTnLst>
                                    <p:animClr clrSpc="rgb" dir="cw">
                                      <p:cBhvr override="childStyle">
                                        <p:cTn id="10" dur="250" autoRev="1" fill="remove"/>
                                        <p:tgtEl>
                                          <p:spTgt spid="2"/>
                                        </p:tgtEl>
                                        <p:attrNameLst>
                                          <p:attrName>style.color</p:attrName>
                                        </p:attrNameLst>
                                      </p:cBhvr>
                                      <p:to>
                                        <a:schemeClr val="bg1"/>
                                      </p:to>
                                    </p:animClr>
                                    <p:animClr clrSpc="rgb" dir="cw">
                                      <p:cBhvr>
                                        <p:cTn id="11" dur="250" autoRev="1" fill="remove"/>
                                        <p:tgtEl>
                                          <p:spTgt spid="2"/>
                                        </p:tgtEl>
                                        <p:attrNameLst>
                                          <p:attrName>fillcolor</p:attrName>
                                        </p:attrNameLst>
                                      </p:cBhvr>
                                      <p:to>
                                        <a:schemeClr val="bg1"/>
                                      </p:to>
                                    </p:animClr>
                                    <p:set>
                                      <p:cBhvr>
                                        <p:cTn id="12" dur="250" autoRev="1" fill="remove"/>
                                        <p:tgtEl>
                                          <p:spTgt spid="2"/>
                                        </p:tgtEl>
                                        <p:attrNameLst>
                                          <p:attrName>fill.type</p:attrName>
                                        </p:attrNameLst>
                                      </p:cBhvr>
                                      <p:to>
                                        <p:strVal val="solid"/>
                                      </p:to>
                                    </p:set>
                                    <p:set>
                                      <p:cBhvr>
                                        <p:cTn id="13" dur="250" autoRev="1" fill="remove"/>
                                        <p:tgtEl>
                                          <p:spTgt spid="2"/>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27" presetClass="emph" presetSubtype="0" fill="remove" grpId="3" nodeType="clickEffect">
                                  <p:stCondLst>
                                    <p:cond delay="0"/>
                                  </p:stCondLst>
                                  <p:childTnLst>
                                    <p:animClr clrSpc="rgb" dir="cw">
                                      <p:cBhvr override="childStyle">
                                        <p:cTn id="17" dur="250" autoRev="1" fill="remove"/>
                                        <p:tgtEl>
                                          <p:spTgt spid="5"/>
                                        </p:tgtEl>
                                        <p:attrNameLst>
                                          <p:attrName>style.color</p:attrName>
                                        </p:attrNameLst>
                                      </p:cBhvr>
                                      <p:to>
                                        <a:schemeClr val="bg1"/>
                                      </p:to>
                                    </p:animClr>
                                    <p:animClr clrSpc="rgb" dir="cw">
                                      <p:cBhvr>
                                        <p:cTn id="18" dur="250" autoRev="1" fill="remove"/>
                                        <p:tgtEl>
                                          <p:spTgt spid="5"/>
                                        </p:tgtEl>
                                        <p:attrNameLst>
                                          <p:attrName>fillcolor</p:attrName>
                                        </p:attrNameLst>
                                      </p:cBhvr>
                                      <p:to>
                                        <a:schemeClr val="bg1"/>
                                      </p:to>
                                    </p:animClr>
                                    <p:set>
                                      <p:cBhvr>
                                        <p:cTn id="19" dur="250" autoRev="1" fill="remove"/>
                                        <p:tgtEl>
                                          <p:spTgt spid="5"/>
                                        </p:tgtEl>
                                        <p:attrNameLst>
                                          <p:attrName>fill.type</p:attrName>
                                        </p:attrNameLst>
                                      </p:cBhvr>
                                      <p:to>
                                        <p:strVal val="solid"/>
                                      </p:to>
                                    </p:set>
                                    <p:set>
                                      <p:cBhvr>
                                        <p:cTn id="20" dur="250" autoRev="1" fill="remove"/>
                                        <p:tgtEl>
                                          <p:spTgt spid="5"/>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7" presetClass="emph" presetSubtype="0" fill="remove" grpId="0" nodeType="clickEffect">
                                  <p:stCondLst>
                                    <p:cond delay="0"/>
                                  </p:stCondLst>
                                  <p:childTnLst>
                                    <p:animClr clrSpc="rgb" dir="cw">
                                      <p:cBhvr override="childStyle">
                                        <p:cTn id="24" dur="250" autoRev="1" fill="remove"/>
                                        <p:tgtEl>
                                          <p:spTgt spid="5"/>
                                        </p:tgtEl>
                                        <p:attrNameLst>
                                          <p:attrName>style.color</p:attrName>
                                        </p:attrNameLst>
                                      </p:cBhvr>
                                      <p:to>
                                        <a:schemeClr val="bg1"/>
                                      </p:to>
                                    </p:animClr>
                                    <p:animClr clrSpc="rgb" dir="cw">
                                      <p:cBhvr>
                                        <p:cTn id="25" dur="250" autoRev="1" fill="remove"/>
                                        <p:tgtEl>
                                          <p:spTgt spid="5"/>
                                        </p:tgtEl>
                                        <p:attrNameLst>
                                          <p:attrName>fillcolor</p:attrName>
                                        </p:attrNameLst>
                                      </p:cBhvr>
                                      <p:to>
                                        <a:schemeClr val="bg1"/>
                                      </p:to>
                                    </p:animClr>
                                    <p:set>
                                      <p:cBhvr>
                                        <p:cTn id="26" dur="250" autoRev="1" fill="remove"/>
                                        <p:tgtEl>
                                          <p:spTgt spid="5"/>
                                        </p:tgtEl>
                                        <p:attrNameLst>
                                          <p:attrName>fill.type</p:attrName>
                                        </p:attrNameLst>
                                      </p:cBhvr>
                                      <p:to>
                                        <p:strVal val="solid"/>
                                      </p:to>
                                    </p:set>
                                    <p:set>
                                      <p:cBhvr>
                                        <p:cTn id="27" dur="250" autoRev="1" fill="remove"/>
                                        <p:tgtEl>
                                          <p:spTgt spid="5"/>
                                        </p:tgtEl>
                                        <p:attrNameLst>
                                          <p:attrName>fill.on</p:attrName>
                                        </p:attrNameLst>
                                      </p:cBhvr>
                                      <p:to>
                                        <p:strVal val="true"/>
                                      </p:to>
                                    </p:set>
                                  </p:childTnLst>
                                </p:cTn>
                              </p:par>
                            </p:childTnLst>
                          </p:cTn>
                        </p:par>
                        <p:par>
                          <p:cTn id="28" fill="hold">
                            <p:stCondLst>
                              <p:cond delay="500"/>
                            </p:stCondLst>
                            <p:childTnLst>
                              <p:par>
                                <p:cTn id="29" presetID="27" presetClass="emph" presetSubtype="0" fill="remove" grpId="1" nodeType="afterEffect">
                                  <p:stCondLst>
                                    <p:cond delay="0"/>
                                  </p:stCondLst>
                                  <p:childTnLst>
                                    <p:animClr clrSpc="rgb" dir="cw">
                                      <p:cBhvr override="childStyle">
                                        <p:cTn id="30" dur="250" autoRev="1" fill="remove"/>
                                        <p:tgtEl>
                                          <p:spTgt spid="2"/>
                                        </p:tgtEl>
                                        <p:attrNameLst>
                                          <p:attrName>style.color</p:attrName>
                                        </p:attrNameLst>
                                      </p:cBhvr>
                                      <p:to>
                                        <a:schemeClr val="bg1"/>
                                      </p:to>
                                    </p:animClr>
                                    <p:animClr clrSpc="rgb" dir="cw">
                                      <p:cBhvr>
                                        <p:cTn id="31" dur="250" autoRev="1" fill="remove"/>
                                        <p:tgtEl>
                                          <p:spTgt spid="2"/>
                                        </p:tgtEl>
                                        <p:attrNameLst>
                                          <p:attrName>fillcolor</p:attrName>
                                        </p:attrNameLst>
                                      </p:cBhvr>
                                      <p:to>
                                        <a:schemeClr val="bg1"/>
                                      </p:to>
                                    </p:animClr>
                                    <p:set>
                                      <p:cBhvr>
                                        <p:cTn id="32" dur="250" autoRev="1" fill="remove"/>
                                        <p:tgtEl>
                                          <p:spTgt spid="2"/>
                                        </p:tgtEl>
                                        <p:attrNameLst>
                                          <p:attrName>fill.type</p:attrName>
                                        </p:attrNameLst>
                                      </p:cBhvr>
                                      <p:to>
                                        <p:strVal val="solid"/>
                                      </p:to>
                                    </p:set>
                                    <p:set>
                                      <p:cBhvr>
                                        <p:cTn id="33" dur="250" autoRev="1" fill="remove"/>
                                        <p:tgtEl>
                                          <p:spTgt spid="2"/>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27" presetClass="emph" presetSubtype="0" fill="remove" grpId="0" nodeType="clickEffect">
                                  <p:stCondLst>
                                    <p:cond delay="0"/>
                                  </p:stCondLst>
                                  <p:childTnLst>
                                    <p:animClr clrSpc="rgb" dir="cw">
                                      <p:cBhvr override="childStyle">
                                        <p:cTn id="37" dur="250" autoRev="1" fill="remove"/>
                                        <p:tgtEl>
                                          <p:spTgt spid="9"/>
                                        </p:tgtEl>
                                        <p:attrNameLst>
                                          <p:attrName>style.color</p:attrName>
                                        </p:attrNameLst>
                                      </p:cBhvr>
                                      <p:to>
                                        <a:schemeClr val="bg1"/>
                                      </p:to>
                                    </p:animClr>
                                    <p:animClr clrSpc="rgb" dir="cw">
                                      <p:cBhvr>
                                        <p:cTn id="38" dur="250" autoRev="1" fill="remove"/>
                                        <p:tgtEl>
                                          <p:spTgt spid="9"/>
                                        </p:tgtEl>
                                        <p:attrNameLst>
                                          <p:attrName>fillcolor</p:attrName>
                                        </p:attrNameLst>
                                      </p:cBhvr>
                                      <p:to>
                                        <a:schemeClr val="bg1"/>
                                      </p:to>
                                    </p:animClr>
                                    <p:set>
                                      <p:cBhvr>
                                        <p:cTn id="39" dur="250" autoRev="1" fill="remove"/>
                                        <p:tgtEl>
                                          <p:spTgt spid="9"/>
                                        </p:tgtEl>
                                        <p:attrNameLst>
                                          <p:attrName>fill.type</p:attrName>
                                        </p:attrNameLst>
                                      </p:cBhvr>
                                      <p:to>
                                        <p:strVal val="solid"/>
                                      </p:to>
                                    </p:set>
                                    <p:set>
                                      <p:cBhvr>
                                        <p:cTn id="40" dur="250" autoRev="1" fill="remove"/>
                                        <p:tgtEl>
                                          <p:spTgt spid="9"/>
                                        </p:tgtEl>
                                        <p:attrNameLst>
                                          <p:attrName>fill.on</p:attrName>
                                        </p:attrNameLst>
                                      </p:cBhvr>
                                      <p:to>
                                        <p:strVal val="true"/>
                                      </p:to>
                                    </p:set>
                                  </p:childTnLst>
                                </p:cTn>
                              </p:par>
                            </p:childTnLst>
                          </p:cTn>
                        </p:par>
                        <p:par>
                          <p:cTn id="41" fill="hold">
                            <p:stCondLst>
                              <p:cond delay="500"/>
                            </p:stCondLst>
                            <p:childTnLst>
                              <p:par>
                                <p:cTn id="42" presetID="27" presetClass="emph" presetSubtype="0" fill="remove" grpId="0" nodeType="afterEffect">
                                  <p:stCondLst>
                                    <p:cond delay="0"/>
                                  </p:stCondLst>
                                  <p:childTnLst>
                                    <p:animClr clrSpc="rgb" dir="cw">
                                      <p:cBhvr override="childStyle">
                                        <p:cTn id="43" dur="250" autoRev="1" fill="remove"/>
                                        <p:tgtEl>
                                          <p:spTgt spid="10"/>
                                        </p:tgtEl>
                                        <p:attrNameLst>
                                          <p:attrName>style.color</p:attrName>
                                        </p:attrNameLst>
                                      </p:cBhvr>
                                      <p:to>
                                        <a:schemeClr val="bg1"/>
                                      </p:to>
                                    </p:animClr>
                                    <p:animClr clrSpc="rgb" dir="cw">
                                      <p:cBhvr>
                                        <p:cTn id="44" dur="250" autoRev="1" fill="remove"/>
                                        <p:tgtEl>
                                          <p:spTgt spid="10"/>
                                        </p:tgtEl>
                                        <p:attrNameLst>
                                          <p:attrName>fillcolor</p:attrName>
                                        </p:attrNameLst>
                                      </p:cBhvr>
                                      <p:to>
                                        <a:schemeClr val="bg1"/>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cTn>
                              </p:par>
                            </p:childTnLst>
                          </p:cTn>
                        </p:par>
                        <p:par>
                          <p:cTn id="47" fill="hold">
                            <p:stCondLst>
                              <p:cond delay="1000"/>
                            </p:stCondLst>
                            <p:childTnLst>
                              <p:par>
                                <p:cTn id="48" presetID="27" presetClass="emph" presetSubtype="0" fill="remove" grpId="1" nodeType="afterEffect">
                                  <p:stCondLst>
                                    <p:cond delay="0"/>
                                  </p:stCondLst>
                                  <p:childTnLst>
                                    <p:animClr clrSpc="rgb" dir="cw">
                                      <p:cBhvr override="childStyle">
                                        <p:cTn id="49" dur="250" autoRev="1" fill="remove"/>
                                        <p:tgtEl>
                                          <p:spTgt spid="5"/>
                                        </p:tgtEl>
                                        <p:attrNameLst>
                                          <p:attrName>style.color</p:attrName>
                                        </p:attrNameLst>
                                      </p:cBhvr>
                                      <p:to>
                                        <a:schemeClr val="bg1"/>
                                      </p:to>
                                    </p:animClr>
                                    <p:animClr clrSpc="rgb" dir="cw">
                                      <p:cBhvr>
                                        <p:cTn id="50" dur="250" autoRev="1" fill="remove"/>
                                        <p:tgtEl>
                                          <p:spTgt spid="5"/>
                                        </p:tgtEl>
                                        <p:attrNameLst>
                                          <p:attrName>fillcolor</p:attrName>
                                        </p:attrNameLst>
                                      </p:cBhvr>
                                      <p:to>
                                        <a:schemeClr val="bg1"/>
                                      </p:to>
                                    </p:animClr>
                                    <p:set>
                                      <p:cBhvr>
                                        <p:cTn id="51" dur="250" autoRev="1" fill="remove"/>
                                        <p:tgtEl>
                                          <p:spTgt spid="5"/>
                                        </p:tgtEl>
                                        <p:attrNameLst>
                                          <p:attrName>fill.type</p:attrName>
                                        </p:attrNameLst>
                                      </p:cBhvr>
                                      <p:to>
                                        <p:strVal val="solid"/>
                                      </p:to>
                                    </p:set>
                                    <p:set>
                                      <p:cBhvr>
                                        <p:cTn id="52" dur="250" autoRev="1" fill="remove"/>
                                        <p:tgtEl>
                                          <p:spTgt spid="5"/>
                                        </p:tgtEl>
                                        <p:attrNameLst>
                                          <p:attrName>fill.on</p:attrName>
                                        </p:attrNameLst>
                                      </p:cBhvr>
                                      <p:to>
                                        <p:strVal val="true"/>
                                      </p:to>
                                    </p:set>
                                  </p:childTnLst>
                                </p:cTn>
                              </p:par>
                            </p:childTnLst>
                          </p:cTn>
                        </p:par>
                        <p:par>
                          <p:cTn id="53" fill="hold">
                            <p:stCondLst>
                              <p:cond delay="1500"/>
                            </p:stCondLst>
                            <p:childTnLst>
                              <p:par>
                                <p:cTn id="54" presetID="27" presetClass="emph" presetSubtype="0" fill="remove" grpId="2" nodeType="afterEffect">
                                  <p:stCondLst>
                                    <p:cond delay="0"/>
                                  </p:stCondLst>
                                  <p:childTnLst>
                                    <p:animClr clrSpc="rgb" dir="cw">
                                      <p:cBhvr override="childStyle">
                                        <p:cTn id="55" dur="250" autoRev="1" fill="remove"/>
                                        <p:tgtEl>
                                          <p:spTgt spid="2"/>
                                        </p:tgtEl>
                                        <p:attrNameLst>
                                          <p:attrName>style.color</p:attrName>
                                        </p:attrNameLst>
                                      </p:cBhvr>
                                      <p:to>
                                        <a:schemeClr val="bg1"/>
                                      </p:to>
                                    </p:animClr>
                                    <p:animClr clrSpc="rgb" dir="cw">
                                      <p:cBhvr>
                                        <p:cTn id="56" dur="250" autoRev="1" fill="remove"/>
                                        <p:tgtEl>
                                          <p:spTgt spid="2"/>
                                        </p:tgtEl>
                                        <p:attrNameLst>
                                          <p:attrName>fillcolor</p:attrName>
                                        </p:attrNameLst>
                                      </p:cBhvr>
                                      <p:to>
                                        <a:schemeClr val="bg1"/>
                                      </p:to>
                                    </p:animClr>
                                    <p:set>
                                      <p:cBhvr>
                                        <p:cTn id="57" dur="250" autoRev="1" fill="remove"/>
                                        <p:tgtEl>
                                          <p:spTgt spid="2"/>
                                        </p:tgtEl>
                                        <p:attrNameLst>
                                          <p:attrName>fill.type</p:attrName>
                                        </p:attrNameLst>
                                      </p:cBhvr>
                                      <p:to>
                                        <p:strVal val="solid"/>
                                      </p:to>
                                    </p:set>
                                    <p:set>
                                      <p:cBhvr>
                                        <p:cTn id="58" dur="250" autoRev="1" fill="remove"/>
                                        <p:tgtEl>
                                          <p:spTgt spid="2"/>
                                        </p:tgtEl>
                                        <p:attrNameLst>
                                          <p:attrName>fill.on</p:attrName>
                                        </p:attrNameLst>
                                      </p:cBhvr>
                                      <p:to>
                                        <p:strVal val="true"/>
                                      </p:to>
                                    </p:set>
                                  </p:childTnLst>
                                </p:cTn>
                              </p:par>
                            </p:childTnLst>
                          </p:cTn>
                        </p:par>
                        <p:par>
                          <p:cTn id="59" fill="hold">
                            <p:stCondLst>
                              <p:cond delay="2000"/>
                            </p:stCondLst>
                            <p:childTnLst>
                              <p:par>
                                <p:cTn id="60" presetID="27" presetClass="emph" presetSubtype="0" fill="remove" grpId="1" nodeType="afterEffect">
                                  <p:stCondLst>
                                    <p:cond delay="0"/>
                                  </p:stCondLst>
                                  <p:childTnLst>
                                    <p:animClr clrSpc="rgb" dir="cw">
                                      <p:cBhvr override="childStyle">
                                        <p:cTn id="61" dur="250" autoRev="1" fill="remove"/>
                                        <p:tgtEl>
                                          <p:spTgt spid="9"/>
                                        </p:tgtEl>
                                        <p:attrNameLst>
                                          <p:attrName>style.color</p:attrName>
                                        </p:attrNameLst>
                                      </p:cBhvr>
                                      <p:to>
                                        <a:schemeClr val="bg1"/>
                                      </p:to>
                                    </p:animClr>
                                    <p:animClr clrSpc="rgb" dir="cw">
                                      <p:cBhvr>
                                        <p:cTn id="62" dur="250" autoRev="1" fill="remove"/>
                                        <p:tgtEl>
                                          <p:spTgt spid="9"/>
                                        </p:tgtEl>
                                        <p:attrNameLst>
                                          <p:attrName>fillcolor</p:attrName>
                                        </p:attrNameLst>
                                      </p:cBhvr>
                                      <p:to>
                                        <a:schemeClr val="bg1"/>
                                      </p:to>
                                    </p:animClr>
                                    <p:set>
                                      <p:cBhvr>
                                        <p:cTn id="63" dur="250" autoRev="1" fill="remove"/>
                                        <p:tgtEl>
                                          <p:spTgt spid="9"/>
                                        </p:tgtEl>
                                        <p:attrNameLst>
                                          <p:attrName>fill.type</p:attrName>
                                        </p:attrNameLst>
                                      </p:cBhvr>
                                      <p:to>
                                        <p:strVal val="solid"/>
                                      </p:to>
                                    </p:set>
                                    <p:set>
                                      <p:cBhvr>
                                        <p:cTn id="64" dur="250" autoRev="1" fill="remove"/>
                                        <p:tgtEl>
                                          <p:spTgt spid="9"/>
                                        </p:tgtEl>
                                        <p:attrNameLst>
                                          <p:attrName>fill.on</p:attrName>
                                        </p:attrNameLst>
                                      </p:cBhvr>
                                      <p:to>
                                        <p:strVal val="true"/>
                                      </p:to>
                                    </p:set>
                                  </p:childTnLst>
                                </p:cTn>
                              </p:par>
                              <p:par>
                                <p:cTn id="65" presetID="27" presetClass="emph" presetSubtype="0" fill="remove" grpId="1" nodeType="withEffect">
                                  <p:stCondLst>
                                    <p:cond delay="0"/>
                                  </p:stCondLst>
                                  <p:childTnLst>
                                    <p:animClr clrSpc="rgb" dir="cw">
                                      <p:cBhvr override="childStyle">
                                        <p:cTn id="66" dur="250" autoRev="1" fill="remove"/>
                                        <p:tgtEl>
                                          <p:spTgt spid="10"/>
                                        </p:tgtEl>
                                        <p:attrNameLst>
                                          <p:attrName>style.color</p:attrName>
                                        </p:attrNameLst>
                                      </p:cBhvr>
                                      <p:to>
                                        <a:schemeClr val="bg1"/>
                                      </p:to>
                                    </p:animClr>
                                    <p:animClr clrSpc="rgb" dir="cw">
                                      <p:cBhvr>
                                        <p:cTn id="67" dur="250" autoRev="1" fill="remove"/>
                                        <p:tgtEl>
                                          <p:spTgt spid="10"/>
                                        </p:tgtEl>
                                        <p:attrNameLst>
                                          <p:attrName>fillcolor</p:attrName>
                                        </p:attrNameLst>
                                      </p:cBhvr>
                                      <p:to>
                                        <a:schemeClr val="bg1"/>
                                      </p:to>
                                    </p:animClr>
                                    <p:set>
                                      <p:cBhvr>
                                        <p:cTn id="68" dur="250" autoRev="1" fill="remove"/>
                                        <p:tgtEl>
                                          <p:spTgt spid="10"/>
                                        </p:tgtEl>
                                        <p:attrNameLst>
                                          <p:attrName>fill.type</p:attrName>
                                        </p:attrNameLst>
                                      </p:cBhvr>
                                      <p:to>
                                        <p:strVal val="solid"/>
                                      </p:to>
                                    </p:set>
                                    <p:set>
                                      <p:cBhvr>
                                        <p:cTn id="69" dur="250" autoRev="1" fill="remove"/>
                                        <p:tgtEl>
                                          <p:spTgt spid="10"/>
                                        </p:tgtEl>
                                        <p:attrNameLst>
                                          <p:attrName>fill.on</p:attrName>
                                        </p:attrNameLst>
                                      </p:cBhvr>
                                      <p:to>
                                        <p:strVal val="true"/>
                                      </p:to>
                                    </p:set>
                                  </p:childTnLst>
                                </p:cTn>
                              </p:par>
                            </p:childTnLst>
                          </p:cTn>
                        </p:par>
                        <p:par>
                          <p:cTn id="70" fill="hold">
                            <p:stCondLst>
                              <p:cond delay="2500"/>
                            </p:stCondLst>
                            <p:childTnLst>
                              <p:par>
                                <p:cTn id="71" presetID="27" presetClass="emph" presetSubtype="0" fill="remove" grpId="2" nodeType="afterEffect">
                                  <p:stCondLst>
                                    <p:cond delay="0"/>
                                  </p:stCondLst>
                                  <p:childTnLst>
                                    <p:animClr clrSpc="rgb" dir="cw">
                                      <p:cBhvr override="childStyle">
                                        <p:cTn id="72" dur="250" autoRev="1" fill="remove"/>
                                        <p:tgtEl>
                                          <p:spTgt spid="5"/>
                                        </p:tgtEl>
                                        <p:attrNameLst>
                                          <p:attrName>style.color</p:attrName>
                                        </p:attrNameLst>
                                      </p:cBhvr>
                                      <p:to>
                                        <a:schemeClr val="bg1"/>
                                      </p:to>
                                    </p:animClr>
                                    <p:animClr clrSpc="rgb" dir="cw">
                                      <p:cBhvr>
                                        <p:cTn id="73" dur="250" autoRev="1" fill="remove"/>
                                        <p:tgtEl>
                                          <p:spTgt spid="5"/>
                                        </p:tgtEl>
                                        <p:attrNameLst>
                                          <p:attrName>fillcolor</p:attrName>
                                        </p:attrNameLst>
                                      </p:cBhvr>
                                      <p:to>
                                        <a:schemeClr val="bg1"/>
                                      </p:to>
                                    </p:animClr>
                                    <p:set>
                                      <p:cBhvr>
                                        <p:cTn id="74" dur="250" autoRev="1" fill="remove"/>
                                        <p:tgtEl>
                                          <p:spTgt spid="5"/>
                                        </p:tgtEl>
                                        <p:attrNameLst>
                                          <p:attrName>fill.type</p:attrName>
                                        </p:attrNameLst>
                                      </p:cBhvr>
                                      <p:to>
                                        <p:strVal val="solid"/>
                                      </p:to>
                                    </p:set>
                                    <p:set>
                                      <p:cBhvr>
                                        <p:cTn id="75" dur="250" autoRev="1" fill="remove"/>
                                        <p:tgtEl>
                                          <p:spTgt spid="5"/>
                                        </p:tgtEl>
                                        <p:attrNameLst>
                                          <p:attrName>fill.on</p:attrName>
                                        </p:attrNameLst>
                                      </p:cBhvr>
                                      <p:to>
                                        <p:strVal val="true"/>
                                      </p:to>
                                    </p:set>
                                  </p:childTnLst>
                                </p:cTn>
                              </p:par>
                              <p:par>
                                <p:cTn id="76" presetID="27" presetClass="emph" presetSubtype="0" fill="remove" grpId="3" nodeType="withEffect">
                                  <p:stCondLst>
                                    <p:cond delay="0"/>
                                  </p:stCondLst>
                                  <p:childTnLst>
                                    <p:animClr clrSpc="rgb" dir="cw">
                                      <p:cBhvr override="childStyle">
                                        <p:cTn id="77" dur="250" autoRev="1" fill="remove"/>
                                        <p:tgtEl>
                                          <p:spTgt spid="2"/>
                                        </p:tgtEl>
                                        <p:attrNameLst>
                                          <p:attrName>style.color</p:attrName>
                                        </p:attrNameLst>
                                      </p:cBhvr>
                                      <p:to>
                                        <a:schemeClr val="bg1"/>
                                      </p:to>
                                    </p:animClr>
                                    <p:animClr clrSpc="rgb" dir="cw">
                                      <p:cBhvr>
                                        <p:cTn id="78" dur="250" autoRev="1" fill="remove"/>
                                        <p:tgtEl>
                                          <p:spTgt spid="2"/>
                                        </p:tgtEl>
                                        <p:attrNameLst>
                                          <p:attrName>fillcolor</p:attrName>
                                        </p:attrNameLst>
                                      </p:cBhvr>
                                      <p:to>
                                        <a:schemeClr val="bg1"/>
                                      </p:to>
                                    </p:animClr>
                                    <p:set>
                                      <p:cBhvr>
                                        <p:cTn id="79" dur="250" autoRev="1" fill="remove"/>
                                        <p:tgtEl>
                                          <p:spTgt spid="2"/>
                                        </p:tgtEl>
                                        <p:attrNameLst>
                                          <p:attrName>fill.type</p:attrName>
                                        </p:attrNameLst>
                                      </p:cBhvr>
                                      <p:to>
                                        <p:strVal val="solid"/>
                                      </p:to>
                                    </p:set>
                                    <p:set>
                                      <p:cBhvr>
                                        <p:cTn id="80" dur="250" autoRev="1" fill="remove"/>
                                        <p:tgtEl>
                                          <p:spTgt spid="2"/>
                                        </p:tgtEl>
                                        <p:attrNameLst>
                                          <p:attrName>fill.on</p:attrName>
                                        </p:attrNameLst>
                                      </p:cBhvr>
                                      <p:to>
                                        <p:strVal val="tru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1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P spid="5" grpId="0"/>
      <p:bldP spid="5" grpId="1"/>
      <p:bldP spid="5" grpId="2"/>
      <p:bldP spid="5" grpId="3"/>
      <p:bldP spid="9" grpId="0"/>
      <p:bldP spid="9" grpId="1"/>
      <p:bldP spid="10" grpId="0"/>
      <p:bldP spid="10" grpId="1"/>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8657" y="0"/>
            <a:ext cx="8229600" cy="2471197"/>
          </a:xfrm>
        </p:spPr>
        <p:txBody>
          <a:bodyPr>
            <a:noAutofit/>
          </a:bodyPr>
          <a:lstStyle/>
          <a:p>
            <a:pPr algn="r">
              <a:buNone/>
            </a:pPr>
            <a:r>
              <a:rPr lang="en-US" sz="6600" dirty="0" smtClean="0">
                <a:latin typeface="Gill Sans"/>
                <a:cs typeface="Gill Sans"/>
              </a:rPr>
              <a:t>Multi-sensory </a:t>
            </a:r>
          </a:p>
          <a:p>
            <a:pPr algn="r">
              <a:buNone/>
            </a:pPr>
            <a:r>
              <a:rPr lang="en-US" sz="6600" dirty="0">
                <a:latin typeface="Gill Sans"/>
                <a:cs typeface="Gill Sans"/>
              </a:rPr>
              <a:t>i</a:t>
            </a:r>
            <a:r>
              <a:rPr lang="en-US" sz="6600" dirty="0" smtClean="0">
                <a:latin typeface="Gill Sans"/>
                <a:cs typeface="Gill Sans"/>
              </a:rPr>
              <a:t>nput:</a:t>
            </a:r>
            <a:r>
              <a:rPr lang="en-US" sz="5400" dirty="0" smtClean="0">
                <a:latin typeface="Gill Sans"/>
                <a:cs typeface="Gill Sans"/>
              </a:rPr>
              <a:t> </a:t>
            </a:r>
          </a:p>
        </p:txBody>
      </p:sp>
      <p:sp>
        <p:nvSpPr>
          <p:cNvPr id="7" name="TextBox 6"/>
          <p:cNvSpPr txBox="1"/>
          <p:nvPr/>
        </p:nvSpPr>
        <p:spPr>
          <a:xfrm>
            <a:off x="5220072" y="5733256"/>
            <a:ext cx="2728720" cy="1077218"/>
          </a:xfrm>
          <a:prstGeom prst="rect">
            <a:avLst/>
          </a:prstGeom>
          <a:noFill/>
        </p:spPr>
        <p:txBody>
          <a:bodyPr wrap="square" rtlCol="0">
            <a:spAutoFit/>
          </a:bodyPr>
          <a:lstStyle/>
          <a:p>
            <a:r>
              <a:rPr lang="en-US" sz="3200" dirty="0" smtClean="0">
                <a:latin typeface="Gill Sans"/>
                <a:cs typeface="Gill Sans"/>
              </a:rPr>
              <a:t>- John Medina</a:t>
            </a:r>
          </a:p>
          <a:p>
            <a:r>
              <a:rPr lang="en-US" sz="3200" i="1" dirty="0" smtClean="0">
                <a:latin typeface="Gill Sans"/>
                <a:cs typeface="Gill Sans"/>
              </a:rPr>
              <a:t>  Brain Rules</a:t>
            </a:r>
            <a:endParaRPr lang="en-US" sz="3200" i="1" dirty="0">
              <a:latin typeface="Gill Sans"/>
              <a:cs typeface="Gill Sans"/>
            </a:endParaRP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3505200" cy="2642382"/>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3202" y="5355381"/>
            <a:ext cx="919427" cy="1400774"/>
          </a:xfrm>
          <a:prstGeom prst="rect">
            <a:avLst/>
          </a:prstGeom>
        </p:spPr>
      </p:pic>
      <p:sp>
        <p:nvSpPr>
          <p:cNvPr id="9" name="TextBox 8"/>
          <p:cNvSpPr txBox="1"/>
          <p:nvPr/>
        </p:nvSpPr>
        <p:spPr>
          <a:xfrm>
            <a:off x="0" y="2745769"/>
            <a:ext cx="8735336" cy="2123658"/>
          </a:xfrm>
          <a:prstGeom prst="rect">
            <a:avLst/>
          </a:prstGeom>
          <a:noFill/>
        </p:spPr>
        <p:txBody>
          <a:bodyPr wrap="square" rtlCol="0">
            <a:spAutoFit/>
          </a:bodyPr>
          <a:lstStyle/>
          <a:p>
            <a:pPr algn="r"/>
            <a:r>
              <a:rPr lang="en-US" sz="6600" b="1" dirty="0" smtClean="0">
                <a:solidFill>
                  <a:srgbClr val="800000"/>
                </a:solidFill>
                <a:latin typeface="Gill Sans"/>
                <a:cs typeface="Gill Sans"/>
              </a:rPr>
              <a:t>All groups: </a:t>
            </a:r>
          </a:p>
          <a:p>
            <a:pPr algn="r"/>
            <a:r>
              <a:rPr lang="en-US" sz="6600" b="1" dirty="0" smtClean="0">
                <a:solidFill>
                  <a:srgbClr val="800000"/>
                </a:solidFill>
                <a:latin typeface="Gill Sans"/>
                <a:cs typeface="Gill Sans"/>
              </a:rPr>
              <a:t>greater recall</a:t>
            </a:r>
            <a:endParaRPr lang="en-US" sz="6600" b="1" dirty="0">
              <a:solidFill>
                <a:srgbClr val="800000"/>
              </a:solidFill>
              <a:latin typeface="Gill Sans"/>
              <a:cs typeface="Gill Sans"/>
            </a:endParaRPr>
          </a:p>
        </p:txBody>
      </p:sp>
    </p:spTree>
    <p:extLst>
      <p:ext uri="{BB962C8B-B14F-4D97-AF65-F5344CB8AC3E}">
        <p14:creationId xmlns:p14="http://schemas.microsoft.com/office/powerpoint/2010/main" val="2709807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8657" y="0"/>
            <a:ext cx="8229600" cy="2471197"/>
          </a:xfrm>
        </p:spPr>
        <p:txBody>
          <a:bodyPr>
            <a:noAutofit/>
          </a:bodyPr>
          <a:lstStyle/>
          <a:p>
            <a:pPr algn="r">
              <a:buNone/>
            </a:pPr>
            <a:r>
              <a:rPr lang="en-US" sz="6600" dirty="0" smtClean="0">
                <a:latin typeface="Gill Sans"/>
                <a:cs typeface="Gill Sans"/>
              </a:rPr>
              <a:t>Multi-sensory </a:t>
            </a:r>
          </a:p>
          <a:p>
            <a:pPr algn="r">
              <a:buNone/>
            </a:pPr>
            <a:r>
              <a:rPr lang="en-US" sz="6600" dirty="0">
                <a:latin typeface="Gill Sans"/>
                <a:cs typeface="Gill Sans"/>
              </a:rPr>
              <a:t>i</a:t>
            </a:r>
            <a:r>
              <a:rPr lang="en-US" sz="6600" dirty="0" smtClean="0">
                <a:latin typeface="Gill Sans"/>
                <a:cs typeface="Gill Sans"/>
              </a:rPr>
              <a:t>nput:</a:t>
            </a:r>
            <a:r>
              <a:rPr lang="en-US" sz="5400" dirty="0" smtClean="0">
                <a:latin typeface="Gill Sans"/>
                <a:cs typeface="Gill Sans"/>
              </a:rPr>
              <a:t> </a:t>
            </a:r>
          </a:p>
        </p:txBody>
      </p:sp>
      <p:sp>
        <p:nvSpPr>
          <p:cNvPr id="7" name="TextBox 6"/>
          <p:cNvSpPr txBox="1"/>
          <p:nvPr/>
        </p:nvSpPr>
        <p:spPr>
          <a:xfrm>
            <a:off x="5587696" y="5780782"/>
            <a:ext cx="2728720" cy="1077218"/>
          </a:xfrm>
          <a:prstGeom prst="rect">
            <a:avLst/>
          </a:prstGeom>
          <a:noFill/>
        </p:spPr>
        <p:txBody>
          <a:bodyPr wrap="square" rtlCol="0">
            <a:spAutoFit/>
          </a:bodyPr>
          <a:lstStyle/>
          <a:p>
            <a:r>
              <a:rPr lang="en-US" sz="3200" dirty="0" smtClean="0">
                <a:latin typeface="Gill Sans"/>
                <a:cs typeface="Gill Sans"/>
              </a:rPr>
              <a:t>- John Medina</a:t>
            </a:r>
          </a:p>
          <a:p>
            <a:r>
              <a:rPr lang="en-US" sz="3200" i="1" dirty="0" smtClean="0">
                <a:latin typeface="Gill Sans"/>
                <a:cs typeface="Gill Sans"/>
              </a:rPr>
              <a:t>  Brain Rules</a:t>
            </a:r>
            <a:endParaRPr lang="en-US" sz="3200" i="1" dirty="0">
              <a:latin typeface="Gill Sans"/>
              <a:cs typeface="Gill Sans"/>
            </a:endParaRP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3505200" cy="2642382"/>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3202" y="5355381"/>
            <a:ext cx="919427" cy="1400774"/>
          </a:xfrm>
          <a:prstGeom prst="rect">
            <a:avLst/>
          </a:prstGeom>
        </p:spPr>
      </p:pic>
      <p:sp>
        <p:nvSpPr>
          <p:cNvPr id="12" name="TextBox 11"/>
          <p:cNvSpPr txBox="1"/>
          <p:nvPr/>
        </p:nvSpPr>
        <p:spPr>
          <a:xfrm>
            <a:off x="292776" y="2204864"/>
            <a:ext cx="8887736" cy="3139321"/>
          </a:xfrm>
          <a:prstGeom prst="rect">
            <a:avLst/>
          </a:prstGeom>
          <a:noFill/>
        </p:spPr>
        <p:txBody>
          <a:bodyPr wrap="square" rtlCol="0">
            <a:spAutoFit/>
          </a:bodyPr>
          <a:lstStyle/>
          <a:p>
            <a:pPr algn="r"/>
            <a:r>
              <a:rPr lang="en-US" sz="6600" b="1" dirty="0" smtClean="0">
                <a:solidFill>
                  <a:srgbClr val="800000"/>
                </a:solidFill>
                <a:latin typeface="Gill Sans"/>
                <a:cs typeface="Gill Sans"/>
              </a:rPr>
              <a:t>50-75% more creative problem solving</a:t>
            </a:r>
            <a:endParaRPr lang="en-US" sz="6600" b="1" dirty="0">
              <a:solidFill>
                <a:srgbClr val="800000"/>
              </a:solidFill>
              <a:latin typeface="Gill Sans"/>
              <a:cs typeface="Gill Sans"/>
            </a:endParaRPr>
          </a:p>
        </p:txBody>
      </p:sp>
    </p:spTree>
    <p:extLst>
      <p:ext uri="{BB962C8B-B14F-4D97-AF65-F5344CB8AC3E}">
        <p14:creationId xmlns:p14="http://schemas.microsoft.com/office/powerpoint/2010/main" val="4054681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4"/>
          <p:cNvSpPr>
            <a:spLocks noChangeArrowheads="1"/>
          </p:cNvSpPr>
          <p:nvPr/>
        </p:nvSpPr>
        <p:spPr bwMode="auto">
          <a:xfrm>
            <a:off x="4862513" y="6562725"/>
            <a:ext cx="39703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u="sng" dirty="0">
                <a:hlinkClick r:id="rId2"/>
              </a:rPr>
              <a:t>http://depts.washington.edu/adrcweb/BuchnerPresentation061307.pdf</a:t>
            </a:r>
            <a:endParaRPr lang="en-US" dirty="0"/>
          </a:p>
        </p:txBody>
      </p:sp>
      <p:sp>
        <p:nvSpPr>
          <p:cNvPr id="80898" name="TextBox 6"/>
          <p:cNvSpPr txBox="1">
            <a:spLocks noChangeArrowheads="1"/>
          </p:cNvSpPr>
          <p:nvPr/>
        </p:nvSpPr>
        <p:spPr bwMode="auto">
          <a:xfrm>
            <a:off x="26988" y="304800"/>
            <a:ext cx="363061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5400" b="1" dirty="0">
                <a:latin typeface="Gill Sans" charset="0"/>
                <a:cs typeface="Gill Sans" charset="0"/>
              </a:rPr>
              <a:t>Lab rats –</a:t>
            </a:r>
          </a:p>
          <a:p>
            <a:r>
              <a:rPr lang="en-US" sz="5400" b="1" dirty="0">
                <a:latin typeface="Gill Sans" charset="0"/>
                <a:cs typeface="Gill Sans" charset="0"/>
              </a:rPr>
              <a:t>Aerobic</a:t>
            </a:r>
          </a:p>
          <a:p>
            <a:r>
              <a:rPr lang="en-US" sz="5400" b="1" dirty="0">
                <a:latin typeface="Gill Sans" charset="0"/>
                <a:cs typeface="Gill Sans" charset="0"/>
              </a:rPr>
              <a:t>exercise,</a:t>
            </a:r>
          </a:p>
          <a:p>
            <a:endParaRPr lang="en-US" sz="5400" b="1" dirty="0">
              <a:latin typeface="Gill Sans" charset="0"/>
              <a:cs typeface="Gill Sans" charset="0"/>
            </a:endParaRPr>
          </a:p>
        </p:txBody>
      </p:sp>
      <p:sp>
        <p:nvSpPr>
          <p:cNvPr id="9" name="TextBox 8"/>
          <p:cNvSpPr txBox="1">
            <a:spLocks noChangeArrowheads="1"/>
          </p:cNvSpPr>
          <p:nvPr/>
        </p:nvSpPr>
        <p:spPr bwMode="auto">
          <a:xfrm>
            <a:off x="152400" y="2819400"/>
            <a:ext cx="34290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5400" b="1" dirty="0">
                <a:solidFill>
                  <a:srgbClr val="800000"/>
                </a:solidFill>
                <a:latin typeface="Gill Sans" charset="0"/>
                <a:cs typeface="Gill Sans" charset="0"/>
              </a:rPr>
              <a:t>learn </a:t>
            </a:r>
          </a:p>
          <a:p>
            <a:r>
              <a:rPr lang="en-US" sz="5400" b="1" dirty="0">
                <a:solidFill>
                  <a:srgbClr val="800000"/>
                </a:solidFill>
                <a:latin typeface="Gill Sans" charset="0"/>
                <a:cs typeface="Gill Sans" charset="0"/>
              </a:rPr>
              <a:t>mazes</a:t>
            </a:r>
          </a:p>
          <a:p>
            <a:r>
              <a:rPr lang="en-US" sz="6600" b="1" dirty="0">
                <a:solidFill>
                  <a:srgbClr val="800000"/>
                </a:solidFill>
                <a:latin typeface="Gill Sans" charset="0"/>
                <a:cs typeface="Gill Sans" charset="0"/>
              </a:rPr>
              <a:t>2 – 12</a:t>
            </a:r>
            <a:r>
              <a:rPr lang="en-US" sz="5400" b="1" dirty="0">
                <a:solidFill>
                  <a:srgbClr val="800000"/>
                </a:solidFill>
                <a:latin typeface="Gill Sans" charset="0"/>
                <a:cs typeface="Gill Sans" charset="0"/>
              </a:rPr>
              <a:t> x</a:t>
            </a:r>
          </a:p>
          <a:p>
            <a:r>
              <a:rPr lang="en-US" sz="5400" b="1" dirty="0">
                <a:solidFill>
                  <a:srgbClr val="800000"/>
                </a:solidFill>
                <a:latin typeface="Gill Sans" charset="0"/>
                <a:cs typeface="Gill Sans" charset="0"/>
              </a:rPr>
              <a:t>faster</a:t>
            </a:r>
            <a:endParaRPr lang="en-US" sz="6000" b="1" dirty="0">
              <a:solidFill>
                <a:srgbClr val="800000"/>
              </a:solidFill>
              <a:latin typeface="Gill Sans" charset="0"/>
              <a:cs typeface="Gill Sans" charset="0"/>
            </a:endParaRPr>
          </a:p>
          <a:p>
            <a:endParaRPr lang="en-US" sz="5400" dirty="0">
              <a:solidFill>
                <a:srgbClr val="800000"/>
              </a:solidFill>
            </a:endParaRPr>
          </a:p>
        </p:txBody>
      </p:sp>
      <p:pic>
        <p:nvPicPr>
          <p:cNvPr id="80900"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67400" y="2286000"/>
            <a:ext cx="16764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33800" y="0"/>
            <a:ext cx="5410200"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1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15000" y="1905000"/>
            <a:ext cx="25955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19613" y="0"/>
            <a:ext cx="4624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TextBox 5"/>
          <p:cNvSpPr txBox="1">
            <a:spLocks noChangeArrowheads="1"/>
          </p:cNvSpPr>
          <p:nvPr/>
        </p:nvSpPr>
        <p:spPr bwMode="auto">
          <a:xfrm>
            <a:off x="0" y="-152400"/>
            <a:ext cx="34925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600" b="1" dirty="0">
                <a:latin typeface="Gill Sans" charset="0"/>
                <a:cs typeface="Gill Sans" charset="0"/>
              </a:rPr>
              <a:t>Schools </a:t>
            </a:r>
          </a:p>
          <a:p>
            <a:r>
              <a:rPr lang="en-US" sz="6600" b="1" dirty="0">
                <a:latin typeface="Gill Sans" charset="0"/>
                <a:cs typeface="Gill Sans" charset="0"/>
              </a:rPr>
              <a:t>with PE </a:t>
            </a:r>
          </a:p>
          <a:p>
            <a:r>
              <a:rPr lang="en-US" sz="6600" b="1" dirty="0">
                <a:latin typeface="Gill Sans" charset="0"/>
                <a:cs typeface="Gill Sans" charset="0"/>
              </a:rPr>
              <a:t>classes, </a:t>
            </a:r>
          </a:p>
        </p:txBody>
      </p:sp>
      <p:sp>
        <p:nvSpPr>
          <p:cNvPr id="109571" name="TextBox 6"/>
          <p:cNvSpPr txBox="1">
            <a:spLocks noChangeArrowheads="1"/>
          </p:cNvSpPr>
          <p:nvPr/>
        </p:nvSpPr>
        <p:spPr bwMode="auto">
          <a:xfrm>
            <a:off x="0" y="2819400"/>
            <a:ext cx="4606925"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000" b="1" dirty="0">
                <a:solidFill>
                  <a:srgbClr val="800000"/>
                </a:solidFill>
                <a:latin typeface="Gill Sans" charset="0"/>
                <a:cs typeface="Gill Sans" charset="0"/>
              </a:rPr>
              <a:t>students </a:t>
            </a:r>
          </a:p>
          <a:p>
            <a:r>
              <a:rPr lang="en-US" sz="6000" b="1" dirty="0">
                <a:solidFill>
                  <a:srgbClr val="800000"/>
                </a:solidFill>
                <a:latin typeface="Gill Sans" charset="0"/>
                <a:cs typeface="Gill Sans" charset="0"/>
              </a:rPr>
              <a:t>better on   </a:t>
            </a:r>
          </a:p>
          <a:p>
            <a:r>
              <a:rPr lang="en-US" sz="6000" b="1" dirty="0">
                <a:solidFill>
                  <a:srgbClr val="800000"/>
                </a:solidFill>
                <a:latin typeface="Gill Sans" charset="0"/>
                <a:cs typeface="Gill Sans" charset="0"/>
              </a:rPr>
              <a:t>science &amp; </a:t>
            </a:r>
          </a:p>
          <a:p>
            <a:r>
              <a:rPr lang="en-US" sz="6000" b="1" dirty="0">
                <a:solidFill>
                  <a:srgbClr val="800000"/>
                </a:solidFill>
                <a:latin typeface="Gill Sans" charset="0"/>
                <a:cs typeface="Gill Sans" charset="0"/>
              </a:rPr>
              <a:t>math tests.</a:t>
            </a:r>
          </a:p>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P spid="10957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19613" y="0"/>
            <a:ext cx="4624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TextBox 5"/>
          <p:cNvSpPr txBox="1">
            <a:spLocks noChangeArrowheads="1"/>
          </p:cNvSpPr>
          <p:nvPr/>
        </p:nvSpPr>
        <p:spPr bwMode="auto">
          <a:xfrm>
            <a:off x="0" y="-152400"/>
            <a:ext cx="393223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600" b="1" dirty="0">
                <a:latin typeface="Gill Sans" charset="0"/>
                <a:cs typeface="Gill Sans" charset="0"/>
              </a:rPr>
              <a:t>After </a:t>
            </a:r>
          </a:p>
          <a:p>
            <a:r>
              <a:rPr lang="en-US" sz="6600" b="1" dirty="0">
                <a:latin typeface="Gill Sans" charset="0"/>
                <a:cs typeface="Gill Sans" charset="0"/>
              </a:rPr>
              <a:t>exercise,  </a:t>
            </a:r>
          </a:p>
          <a:p>
            <a:endParaRPr lang="en-US" sz="6600" b="1" dirty="0">
              <a:latin typeface="Gill Sans" charset="0"/>
              <a:cs typeface="Gill Sans" charset="0"/>
            </a:endParaRPr>
          </a:p>
        </p:txBody>
      </p:sp>
      <p:sp>
        <p:nvSpPr>
          <p:cNvPr id="109571" name="TextBox 6"/>
          <p:cNvSpPr txBox="1">
            <a:spLocks noChangeArrowheads="1"/>
          </p:cNvSpPr>
          <p:nvPr/>
        </p:nvSpPr>
        <p:spPr bwMode="auto">
          <a:xfrm>
            <a:off x="0" y="1905000"/>
            <a:ext cx="4624388"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000" b="1" dirty="0">
                <a:solidFill>
                  <a:srgbClr val="800000"/>
                </a:solidFill>
                <a:latin typeface="Gill Sans" charset="0"/>
                <a:cs typeface="Gill Sans" charset="0"/>
              </a:rPr>
              <a:t>20% faster   </a:t>
            </a:r>
          </a:p>
          <a:p>
            <a:r>
              <a:rPr lang="en-US" sz="6000" b="1" dirty="0" smtClean="0">
                <a:solidFill>
                  <a:srgbClr val="800000"/>
                </a:solidFill>
                <a:latin typeface="Gill Sans" charset="0"/>
                <a:cs typeface="Gill Sans" charset="0"/>
              </a:rPr>
              <a:t>learning</a:t>
            </a:r>
            <a:endParaRPr lang="en-US" sz="6000" b="1" dirty="0">
              <a:solidFill>
                <a:srgbClr val="800000"/>
              </a:solidFill>
              <a:latin typeface="Gill Sans" charset="0"/>
              <a:cs typeface="Gill Sans" charset="0"/>
            </a:endParaRPr>
          </a:p>
          <a:p>
            <a:r>
              <a:rPr lang="en-US" sz="6000" b="1" dirty="0">
                <a:solidFill>
                  <a:srgbClr val="800000"/>
                </a:solidFill>
                <a:latin typeface="Gill Sans" charset="0"/>
                <a:cs typeface="Gill Sans" charset="0"/>
              </a:rPr>
              <a:t>vocabulary.</a:t>
            </a:r>
          </a:p>
          <a:p>
            <a:endParaRPr lang="en-US" dirty="0"/>
          </a:p>
        </p:txBody>
      </p:sp>
      <p:sp>
        <p:nvSpPr>
          <p:cNvPr id="82948" name="TextBox 1"/>
          <p:cNvSpPr txBox="1">
            <a:spLocks noChangeArrowheads="1"/>
          </p:cNvSpPr>
          <p:nvPr/>
        </p:nvSpPr>
        <p:spPr bwMode="auto">
          <a:xfrm>
            <a:off x="-14288" y="6232525"/>
            <a:ext cx="4498976"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dirty="0"/>
              <a:t>2007 German study, cited in: High impact running improves learning   B. Winter, et al</a:t>
            </a:r>
          </a:p>
          <a:p>
            <a:pPr>
              <a:spcBef>
                <a:spcPct val="30000"/>
              </a:spcBef>
            </a:pPr>
            <a:r>
              <a:rPr lang="en-US" dirty="0"/>
              <a:t>Neurobiology of Learning and Memory 87 (2007) 597–609 </a:t>
            </a:r>
          </a:p>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P spid="10957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3407" y="76200"/>
            <a:ext cx="8856061" cy="1107996"/>
          </a:xfrm>
          <a:prstGeom prst="rect">
            <a:avLst/>
          </a:prstGeom>
          <a:noFill/>
        </p:spPr>
        <p:txBody>
          <a:bodyPr wrap="none" rtlCol="0">
            <a:spAutoFit/>
          </a:bodyPr>
          <a:lstStyle/>
          <a:p>
            <a:r>
              <a:rPr lang="en-US" sz="6000" dirty="0" smtClean="0">
                <a:latin typeface="Gill Sans"/>
                <a:cs typeface="Gill Sans"/>
              </a:rPr>
              <a:t>Exercise  increases </a:t>
            </a:r>
            <a:r>
              <a:rPr lang="en-US" sz="6600" b="1" dirty="0" smtClean="0">
                <a:solidFill>
                  <a:srgbClr val="800000"/>
                </a:solidFill>
                <a:latin typeface="Gill Sans"/>
                <a:cs typeface="Gill Sans"/>
              </a:rPr>
              <a:t>BDNF</a:t>
            </a:r>
            <a:r>
              <a:rPr lang="en-US" sz="6000" dirty="0" smtClean="0">
                <a:latin typeface="Gill Sans"/>
                <a:cs typeface="Gill Sans"/>
              </a:rPr>
              <a:t> </a:t>
            </a:r>
            <a:endParaRPr lang="en-US" sz="6000" dirty="0">
              <a:latin typeface="Gill Sans"/>
              <a:cs typeface="Gill Sans"/>
            </a:endParaRPr>
          </a:p>
        </p:txBody>
      </p:sp>
      <p:sp>
        <p:nvSpPr>
          <p:cNvPr id="7" name="TextBox 6"/>
          <p:cNvSpPr txBox="1"/>
          <p:nvPr/>
        </p:nvSpPr>
        <p:spPr>
          <a:xfrm>
            <a:off x="597327" y="1066800"/>
            <a:ext cx="8622873" cy="830997"/>
          </a:xfrm>
          <a:prstGeom prst="rect">
            <a:avLst/>
          </a:prstGeom>
          <a:noFill/>
        </p:spPr>
        <p:txBody>
          <a:bodyPr wrap="none" rtlCol="0">
            <a:spAutoFit/>
          </a:bodyPr>
          <a:lstStyle/>
          <a:p>
            <a:r>
              <a:rPr lang="en-US" sz="4800" dirty="0" smtClean="0">
                <a:latin typeface="Gill Sans"/>
                <a:cs typeface="Gill Sans"/>
              </a:rPr>
              <a:t>Brain-derived neurotrophic factor</a:t>
            </a:r>
            <a:endParaRPr lang="en-US" sz="4800" dirty="0">
              <a:latin typeface="Gill Sans"/>
              <a:cs typeface="Gill Sans"/>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00" y="2514600"/>
            <a:ext cx="5602217" cy="4343400"/>
          </a:xfrm>
          <a:prstGeom prst="rect">
            <a:avLst/>
          </a:prstGeom>
        </p:spPr>
      </p:pic>
      <p:sp>
        <p:nvSpPr>
          <p:cNvPr id="8" name="TextBox 7"/>
          <p:cNvSpPr txBox="1"/>
          <p:nvPr/>
        </p:nvSpPr>
        <p:spPr>
          <a:xfrm>
            <a:off x="228600" y="3352800"/>
            <a:ext cx="3887678" cy="2923877"/>
          </a:xfrm>
          <a:prstGeom prst="rect">
            <a:avLst/>
          </a:prstGeom>
          <a:noFill/>
        </p:spPr>
        <p:txBody>
          <a:bodyPr wrap="none" rtlCol="0">
            <a:spAutoFit/>
          </a:bodyPr>
          <a:lstStyle/>
          <a:p>
            <a:r>
              <a:rPr lang="en-US" sz="4800" dirty="0" smtClean="0">
                <a:latin typeface="Gill Sans"/>
                <a:cs typeface="Gill Sans"/>
              </a:rPr>
              <a:t>“Miracle-Gro</a:t>
            </a:r>
          </a:p>
          <a:p>
            <a:r>
              <a:rPr lang="en-US" sz="4800" dirty="0" smtClean="0">
                <a:latin typeface="Gill Sans"/>
                <a:cs typeface="Gill Sans"/>
              </a:rPr>
              <a:t>For the Brain”</a:t>
            </a:r>
          </a:p>
          <a:p>
            <a:r>
              <a:rPr lang="en-US" sz="4400" dirty="0">
                <a:latin typeface="Gill Sans"/>
                <a:cs typeface="Gill Sans"/>
              </a:rPr>
              <a:t>	</a:t>
            </a:r>
            <a:r>
              <a:rPr lang="en-US" sz="4400" dirty="0" smtClean="0">
                <a:latin typeface="Gill Sans"/>
                <a:cs typeface="Gill Sans"/>
              </a:rPr>
              <a:t>- John Ratey</a:t>
            </a:r>
            <a:endParaRPr lang="en-US" sz="4400" dirty="0">
              <a:latin typeface="Gill Sans"/>
              <a:cs typeface="Gill Sans"/>
            </a:endParaRPr>
          </a:p>
          <a:p>
            <a:r>
              <a:rPr lang="en-US" sz="4400" dirty="0" smtClean="0">
                <a:latin typeface="Gill Sans"/>
                <a:cs typeface="Gill Sans"/>
              </a:rPr>
              <a:t>	  Harvard</a:t>
            </a:r>
            <a:endParaRPr lang="en-US" sz="4400" dirty="0">
              <a:latin typeface="Gill Sans"/>
              <a:cs typeface="Gill Sans"/>
            </a:endParaRPr>
          </a:p>
        </p:txBody>
      </p:sp>
    </p:spTree>
    <p:extLst>
      <p:ext uri="{BB962C8B-B14F-4D97-AF65-F5344CB8AC3E}">
        <p14:creationId xmlns:p14="http://schemas.microsoft.com/office/powerpoint/2010/main" val="32048854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8600" y="1257300"/>
            <a:ext cx="5138018" cy="4381500"/>
          </a:xfrm>
          <a:prstGeom prst="rect">
            <a:avLst/>
          </a:prstGeom>
        </p:spPr>
      </p:pic>
      <p:sp>
        <p:nvSpPr>
          <p:cNvPr id="6" name="TextBox 5"/>
          <p:cNvSpPr txBox="1"/>
          <p:nvPr/>
        </p:nvSpPr>
        <p:spPr>
          <a:xfrm>
            <a:off x="0" y="457200"/>
            <a:ext cx="9263774" cy="830997"/>
          </a:xfrm>
          <a:prstGeom prst="rect">
            <a:avLst/>
          </a:prstGeom>
          <a:noFill/>
        </p:spPr>
        <p:txBody>
          <a:bodyPr wrap="none" rtlCol="0">
            <a:spAutoFit/>
          </a:bodyPr>
          <a:lstStyle/>
          <a:p>
            <a:r>
              <a:rPr lang="en-US" sz="4800" b="1" dirty="0" smtClean="0">
                <a:latin typeface="Gill Sans"/>
                <a:cs typeface="Gill Sans"/>
              </a:rPr>
              <a:t>Why exercise helps memory?</a:t>
            </a:r>
            <a:endParaRPr lang="en-US" sz="4800" b="1" dirty="0">
              <a:latin typeface="Gill Sans"/>
              <a:cs typeface="Gill Sans"/>
            </a:endParaRPr>
          </a:p>
        </p:txBody>
      </p:sp>
      <p:sp>
        <p:nvSpPr>
          <p:cNvPr id="7" name="TextBox 6"/>
          <p:cNvSpPr txBox="1"/>
          <p:nvPr/>
        </p:nvSpPr>
        <p:spPr>
          <a:xfrm>
            <a:off x="4572000" y="1371600"/>
            <a:ext cx="4275404" cy="923330"/>
          </a:xfrm>
          <a:prstGeom prst="rect">
            <a:avLst/>
          </a:prstGeom>
          <a:noFill/>
        </p:spPr>
        <p:txBody>
          <a:bodyPr wrap="none" rtlCol="0">
            <a:spAutoFit/>
          </a:bodyPr>
          <a:lstStyle/>
          <a:p>
            <a:r>
              <a:rPr lang="en-US" sz="5400" b="1" dirty="0">
                <a:solidFill>
                  <a:srgbClr val="800000"/>
                </a:solidFill>
                <a:latin typeface="Gill Sans"/>
                <a:cs typeface="Gill Sans"/>
              </a:rPr>
              <a:t>c</a:t>
            </a:r>
            <a:r>
              <a:rPr lang="en-US" sz="5400" b="1" dirty="0" smtClean="0">
                <a:solidFill>
                  <a:srgbClr val="800000"/>
                </a:solidFill>
                <a:latin typeface="Gill Sans"/>
                <a:cs typeface="Gill Sans"/>
              </a:rPr>
              <a:t>athepsin B</a:t>
            </a:r>
            <a:endParaRPr lang="en-US" sz="5400" b="1" dirty="0">
              <a:solidFill>
                <a:srgbClr val="800000"/>
              </a:solidFill>
              <a:latin typeface="Gill Sans"/>
              <a:cs typeface="Gill Sans"/>
            </a:endParaRPr>
          </a:p>
        </p:txBody>
      </p:sp>
      <p:sp>
        <p:nvSpPr>
          <p:cNvPr id="9" name="TextBox 8"/>
          <p:cNvSpPr txBox="1"/>
          <p:nvPr/>
        </p:nvSpPr>
        <p:spPr>
          <a:xfrm>
            <a:off x="4888915" y="2633008"/>
            <a:ext cx="4109118" cy="1938992"/>
          </a:xfrm>
          <a:prstGeom prst="rect">
            <a:avLst/>
          </a:prstGeom>
          <a:noFill/>
        </p:spPr>
        <p:txBody>
          <a:bodyPr wrap="none" rtlCol="0">
            <a:spAutoFit/>
          </a:bodyPr>
          <a:lstStyle/>
          <a:p>
            <a:pPr algn="r"/>
            <a:r>
              <a:rPr lang="en-US" sz="4000" b="1" dirty="0" smtClean="0">
                <a:latin typeface="Gill Sans"/>
                <a:cs typeface="Gill Sans"/>
              </a:rPr>
              <a:t>Muscles </a:t>
            </a:r>
          </a:p>
          <a:p>
            <a:pPr algn="r"/>
            <a:r>
              <a:rPr lang="en-US" sz="4000" b="1" dirty="0">
                <a:latin typeface="Gill Sans"/>
                <a:cs typeface="Gill Sans"/>
              </a:rPr>
              <a:t>p</a:t>
            </a:r>
            <a:r>
              <a:rPr lang="en-US" sz="4000" b="1" dirty="0" smtClean="0">
                <a:latin typeface="Gill Sans"/>
                <a:cs typeface="Gill Sans"/>
              </a:rPr>
              <a:t>roduce</a:t>
            </a:r>
          </a:p>
          <a:p>
            <a:pPr algn="r"/>
            <a:r>
              <a:rPr lang="en-US" sz="4000" b="1" dirty="0">
                <a:latin typeface="Gill Sans"/>
                <a:cs typeface="Gill Sans"/>
              </a:rPr>
              <a:t>d</a:t>
            </a:r>
            <a:r>
              <a:rPr lang="en-US" sz="4000" b="1" dirty="0" smtClean="0">
                <a:latin typeface="Gill Sans"/>
                <a:cs typeface="Gill Sans"/>
              </a:rPr>
              <a:t>uring exercise</a:t>
            </a:r>
            <a:endParaRPr lang="en-US" sz="4000" dirty="0"/>
          </a:p>
        </p:txBody>
      </p:sp>
      <p:sp>
        <p:nvSpPr>
          <p:cNvPr id="10" name="TextBox 9"/>
          <p:cNvSpPr txBox="1"/>
          <p:nvPr/>
        </p:nvSpPr>
        <p:spPr>
          <a:xfrm>
            <a:off x="762000" y="5382161"/>
            <a:ext cx="8229600" cy="1323439"/>
          </a:xfrm>
          <a:prstGeom prst="rect">
            <a:avLst/>
          </a:prstGeom>
          <a:noFill/>
        </p:spPr>
        <p:txBody>
          <a:bodyPr wrap="square" rtlCol="0">
            <a:spAutoFit/>
          </a:bodyPr>
          <a:lstStyle/>
          <a:p>
            <a:pPr algn="r"/>
            <a:r>
              <a:rPr lang="en-US" sz="4000" b="1" dirty="0" smtClean="0">
                <a:latin typeface="Gill Sans"/>
                <a:cs typeface="Gill Sans"/>
              </a:rPr>
              <a:t>Increased cells &amp; connections in hippocampus </a:t>
            </a:r>
          </a:p>
        </p:txBody>
      </p:sp>
    </p:spTree>
    <p:extLst>
      <p:ext uri="{BB962C8B-B14F-4D97-AF65-F5344CB8AC3E}">
        <p14:creationId xmlns:p14="http://schemas.microsoft.com/office/powerpoint/2010/main" val="38291977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bwMode="auto">
          <a:xfrm>
            <a:off x="457200" y="3048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r"/>
            <a:r>
              <a:rPr lang="en-US" sz="5400" b="1" dirty="0">
                <a:latin typeface="Gill Sans" charset="0"/>
                <a:ea typeface="ＭＳ Ｐゴシック" charset="0"/>
                <a:cs typeface="Gill Sans" charset="0"/>
              </a:rPr>
              <a:t>Accent/Stand up</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73400"/>
            <a:ext cx="2530475"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162800" y="1219200"/>
            <a:ext cx="186531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315200" y="1411288"/>
            <a:ext cx="1676400" cy="544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ChangeArrowheads="1"/>
          </p:cNvSpPr>
          <p:nvPr/>
        </p:nvSpPr>
        <p:spPr bwMode="auto">
          <a:xfrm>
            <a:off x="609600" y="457200"/>
            <a:ext cx="82264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8800" b="1" dirty="0">
                <a:solidFill>
                  <a:srgbClr val="632523"/>
                </a:solidFill>
                <a:latin typeface="Gill Sans" charset="0"/>
                <a:cs typeface="Gill Sans" charset="0"/>
              </a:rPr>
              <a:t>Why physical?</a:t>
            </a:r>
            <a:r>
              <a:rPr lang="en-US" altLang="ja-JP" sz="8800" b="1" dirty="0">
                <a:solidFill>
                  <a:srgbClr val="632523"/>
                </a:solidFill>
                <a:cs typeface="Arial" charset="0"/>
              </a:rPr>
              <a:t> </a:t>
            </a:r>
            <a:endParaRPr lang="ja-JP" altLang="en-US" sz="8800" b="1">
              <a:solidFill>
                <a:srgbClr val="632523"/>
              </a:solidFill>
              <a:ea typeface="Osaka" charset="0"/>
              <a:cs typeface="Osaka" charset="0"/>
            </a:endParaRPr>
          </a:p>
        </p:txBody>
      </p:sp>
      <p:sp>
        <p:nvSpPr>
          <p:cNvPr id="84994" name="Rectangle 3"/>
          <p:cNvSpPr>
            <a:spLocks noChangeArrowheads="1"/>
          </p:cNvSpPr>
          <p:nvPr/>
        </p:nvSpPr>
        <p:spPr bwMode="auto">
          <a:xfrm>
            <a:off x="0" y="4343400"/>
            <a:ext cx="311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400" b="1">
                <a:solidFill>
                  <a:schemeClr val="accent2"/>
                </a:solidFill>
                <a:latin typeface="Papyrus" charset="0"/>
                <a:ea typeface="Osaka" charset="0"/>
                <a:cs typeface="Osaka" charset="0"/>
              </a:rPr>
              <a:t> </a:t>
            </a:r>
            <a:endParaRPr lang="ja-JP" altLang="en-US" sz="1800" b="1">
              <a:solidFill>
                <a:schemeClr val="accent2"/>
              </a:solidFill>
              <a:ea typeface="Osaka" charset="0"/>
              <a:cs typeface="Osaka" charset="0"/>
            </a:endParaRPr>
          </a:p>
        </p:txBody>
      </p:sp>
      <p:pic>
        <p:nvPicPr>
          <p:cNvPr id="8499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27300" y="2552700"/>
            <a:ext cx="66167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87042"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pic>
        <p:nvPicPr>
          <p:cNvPr id="8704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7800" y="0"/>
            <a:ext cx="1000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Rectangle 4"/>
          <p:cNvSpPr>
            <a:spLocks noChangeArrowheads="1"/>
          </p:cNvSpPr>
          <p:nvPr/>
        </p:nvSpPr>
        <p:spPr bwMode="auto">
          <a:xfrm>
            <a:off x="3324225" y="381000"/>
            <a:ext cx="5819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ja-JP" sz="6600" b="1" dirty="0">
                <a:solidFill>
                  <a:srgbClr val="632523"/>
                </a:solidFill>
                <a:latin typeface="Gill Sans" charset="0"/>
                <a:cs typeface="Gill Sans" charset="0"/>
              </a:rPr>
              <a:t>Classroom</a:t>
            </a:r>
          </a:p>
          <a:p>
            <a:pPr algn="r"/>
            <a:r>
              <a:rPr lang="en-US" altLang="ja-JP" sz="6600" b="1" dirty="0">
                <a:solidFill>
                  <a:srgbClr val="632523"/>
                </a:solidFill>
                <a:latin typeface="Gill Sans" charset="0"/>
                <a:cs typeface="Gill Sans" charset="0"/>
              </a:rPr>
              <a:t>management</a:t>
            </a:r>
            <a:endParaRPr lang="en-US" sz="6600" dirty="0">
              <a:latin typeface="Gill Sans" charset="0"/>
              <a:cs typeface="Gill San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4" name="Rectangle 3"/>
          <p:cNvSpPr/>
          <p:nvPr/>
        </p:nvSpPr>
        <p:spPr>
          <a:xfrm>
            <a:off x="4724400" y="0"/>
            <a:ext cx="4419600" cy="6858000"/>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altLang="ja-JP" sz="6600" b="1" dirty="0">
              <a:solidFill>
                <a:srgbClr val="FFFF00"/>
              </a:solidFill>
              <a:latin typeface="Arial" charset="0"/>
              <a:ea typeface="Arial" charset="0"/>
              <a:cs typeface="Arial" charset="0"/>
            </a:endParaRPr>
          </a:p>
        </p:txBody>
      </p:sp>
      <p:pic>
        <p:nvPicPr>
          <p:cNvPr id="8909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408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Box 1"/>
          <p:cNvSpPr txBox="1">
            <a:spLocks noChangeArrowheads="1"/>
          </p:cNvSpPr>
          <p:nvPr/>
        </p:nvSpPr>
        <p:spPr bwMode="auto">
          <a:xfrm>
            <a:off x="6103938" y="685800"/>
            <a:ext cx="2659062"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000" b="1" dirty="0">
                <a:solidFill>
                  <a:srgbClr val="FFFF00"/>
                </a:solidFill>
                <a:latin typeface="Gill Sans" charset="0"/>
                <a:cs typeface="Gill Sans" charset="0"/>
              </a:rPr>
              <a:t>Why</a:t>
            </a:r>
          </a:p>
          <a:p>
            <a:r>
              <a:rPr lang="en-US" sz="8000" b="1" dirty="0">
                <a:solidFill>
                  <a:srgbClr val="FFFF00"/>
                </a:solidFill>
                <a:latin typeface="Gill Sans" charset="0"/>
                <a:cs typeface="Gill Sans" charset="0"/>
              </a:rPr>
              <a:t>Not?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4" name="Rectangle 3"/>
          <p:cNvSpPr/>
          <p:nvPr/>
        </p:nvSpPr>
        <p:spPr>
          <a:xfrm>
            <a:off x="4724400" y="0"/>
            <a:ext cx="4419600" cy="6858000"/>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altLang="ja-JP" sz="6600" b="1" dirty="0">
              <a:solidFill>
                <a:srgbClr val="FFFF00"/>
              </a:solidFill>
              <a:latin typeface="Arial" charset="0"/>
              <a:ea typeface="Arial" charset="0"/>
              <a:cs typeface="Arial" charset="0"/>
            </a:endParaRPr>
          </a:p>
        </p:txBody>
      </p:sp>
      <p:pic>
        <p:nvPicPr>
          <p:cNvPr id="9113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408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Rectangle 5"/>
          <p:cNvSpPr>
            <a:spLocks noChangeArrowheads="1"/>
          </p:cNvSpPr>
          <p:nvPr/>
        </p:nvSpPr>
        <p:spPr bwMode="auto">
          <a:xfrm>
            <a:off x="5257800" y="609600"/>
            <a:ext cx="76200" cy="855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6600" b="1" dirty="0">
                <a:solidFill>
                  <a:srgbClr val="FFFF00"/>
                </a:solidFill>
                <a:latin typeface="Gill Sans" charset="0"/>
                <a:cs typeface="Gill Sans" charset="0"/>
              </a:rPr>
              <a:t>Activate</a:t>
            </a:r>
          </a:p>
          <a:p>
            <a:endParaRPr lang="en-US" altLang="ja-JP" sz="6600" b="1" dirty="0">
              <a:solidFill>
                <a:srgbClr val="FFFF00"/>
              </a:solidFill>
              <a:latin typeface="Gill Sans" charset="0"/>
              <a:cs typeface="Gill Sans" charset="0"/>
            </a:endParaRPr>
          </a:p>
          <a:p>
            <a:r>
              <a:rPr lang="en-US" altLang="ja-JP" sz="6600" b="1" dirty="0">
                <a:solidFill>
                  <a:srgbClr val="FFFF00"/>
                </a:solidFill>
                <a:latin typeface="Gill Sans" charset="0"/>
                <a:cs typeface="Gill Sans" charset="0"/>
              </a:rPr>
              <a:t> Interest</a:t>
            </a:r>
          </a:p>
          <a:p>
            <a:endParaRPr lang="en-US" altLang="ja-JP" sz="6600" b="1" dirty="0">
              <a:solidFill>
                <a:srgbClr val="FFFF00"/>
              </a:solidFill>
              <a:latin typeface="Gill Sans" charset="0"/>
              <a:cs typeface="Gill Sans" charset="0"/>
            </a:endParaRPr>
          </a:p>
          <a:p>
            <a:r>
              <a:rPr lang="en-US" altLang="ja-JP" sz="6600" b="1" dirty="0">
                <a:solidFill>
                  <a:srgbClr val="FFFF00"/>
                </a:solidFill>
                <a:latin typeface="Gill Sans" charset="0"/>
                <a:cs typeface="Gill Sans" charset="0"/>
              </a:rPr>
              <a:t>Engage</a:t>
            </a:r>
          </a:p>
          <a:p>
            <a:endParaRPr lang="en-US" altLang="ja-JP" sz="6600" b="1" dirty="0">
              <a:solidFill>
                <a:srgbClr val="FFFF00"/>
              </a:solidFill>
              <a:cs typeface="Arial" charset="0"/>
            </a:endParaRPr>
          </a:p>
          <a:p>
            <a:endParaRPr lang="en-US" altLang="ja-JP" sz="6600" b="1" dirty="0">
              <a:solidFill>
                <a:srgbClr val="FFFF00"/>
              </a:solidFill>
              <a:cs typeface="Arial" charset="0"/>
            </a:endParaRPr>
          </a:p>
          <a:p>
            <a:endParaRPr lang="en-US" sz="8800" dirty="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ctrTitle"/>
          </p:nvPr>
        </p:nvSpPr>
        <p:spPr bwMode="auto">
          <a:xfrm>
            <a:off x="-914400" y="0"/>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8000" b="1" dirty="0">
                <a:latin typeface="Arial" charset="0"/>
                <a:ea typeface="ＭＳ Ｐゴシック" charset="0"/>
                <a:cs typeface="Arial" charset="0"/>
              </a:rPr>
              <a:t>ABC travel</a:t>
            </a:r>
          </a:p>
        </p:txBody>
      </p:sp>
      <p:pic>
        <p:nvPicPr>
          <p:cNvPr id="93186"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2200" y="0"/>
            <a:ext cx="25146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1000" y="1565275"/>
            <a:ext cx="648652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ctrTitle"/>
          </p:nvPr>
        </p:nvSpPr>
        <p:spPr bwMode="auto">
          <a:xfrm>
            <a:off x="-914400" y="0"/>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8000" b="1" dirty="0">
                <a:latin typeface="Arial" charset="0"/>
                <a:ea typeface="ＭＳ Ｐゴシック" charset="0"/>
                <a:cs typeface="Arial" charset="0"/>
              </a:rPr>
              <a:t>ABC travel</a:t>
            </a:r>
          </a:p>
        </p:txBody>
      </p:sp>
      <p:sp>
        <p:nvSpPr>
          <p:cNvPr id="95234" name="Rectangle 6"/>
          <p:cNvSpPr>
            <a:spLocks noChangeArrowheads="1"/>
          </p:cNvSpPr>
          <p:nvPr/>
        </p:nvSpPr>
        <p:spPr bwMode="auto">
          <a:xfrm>
            <a:off x="0" y="1371600"/>
            <a:ext cx="911066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000" dirty="0">
                <a:cs typeface="Arial" charset="0"/>
              </a:rPr>
              <a:t>We</a:t>
            </a:r>
            <a:r>
              <a:rPr lang="ja-JP" altLang="en-US" sz="6000" dirty="0">
                <a:cs typeface="Arial" charset="0"/>
              </a:rPr>
              <a:t>’</a:t>
            </a:r>
            <a:r>
              <a:rPr lang="en-US" altLang="ja-JP" sz="6000" dirty="0">
                <a:cs typeface="Arial" charset="0"/>
              </a:rPr>
              <a:t>re going to go </a:t>
            </a:r>
            <a:r>
              <a:rPr lang="en-US" altLang="ja-JP" sz="6000" u="sng" dirty="0">
                <a:solidFill>
                  <a:srgbClr val="0000FF"/>
                </a:solidFill>
                <a:cs typeface="Arial" charset="0"/>
              </a:rPr>
              <a:t>A</a:t>
            </a:r>
            <a:r>
              <a:rPr lang="en-US" altLang="ja-JP" sz="6000" u="sng" dirty="0">
                <a:cs typeface="Arial" charset="0"/>
              </a:rPr>
              <a:t>laska</a:t>
            </a:r>
            <a:r>
              <a:rPr lang="en-US" altLang="ja-JP" sz="6000" dirty="0">
                <a:cs typeface="Arial" charset="0"/>
              </a:rPr>
              <a:t>,</a:t>
            </a:r>
          </a:p>
          <a:p>
            <a:r>
              <a:rPr lang="en-US" sz="6000" dirty="0">
                <a:cs typeface="Arial" charset="0"/>
              </a:rPr>
              <a:t>  Then we</a:t>
            </a:r>
            <a:r>
              <a:rPr lang="ja-JP" altLang="en-US" sz="6000" dirty="0">
                <a:cs typeface="Arial" charset="0"/>
              </a:rPr>
              <a:t>’</a:t>
            </a:r>
            <a:r>
              <a:rPr lang="en-US" altLang="ja-JP" sz="6000" dirty="0">
                <a:cs typeface="Arial" charset="0"/>
              </a:rPr>
              <a:t>re going </a:t>
            </a:r>
          </a:p>
          <a:p>
            <a:r>
              <a:rPr lang="en-US" sz="6000" dirty="0">
                <a:cs typeface="Arial" charset="0"/>
              </a:rPr>
              <a:t>		to </a:t>
            </a:r>
            <a:r>
              <a:rPr lang="en-US" sz="6000" dirty="0" smtClean="0">
                <a:cs typeface="Arial" charset="0"/>
              </a:rPr>
              <a:t>go to </a:t>
            </a:r>
            <a:r>
              <a:rPr lang="en-US" sz="6000" u="sng" dirty="0" smtClean="0">
                <a:solidFill>
                  <a:srgbClr val="0000FF"/>
                </a:solidFill>
                <a:cs typeface="Arial" charset="0"/>
              </a:rPr>
              <a:t>B</a:t>
            </a:r>
            <a:r>
              <a:rPr lang="en-US" sz="6000" u="sng" dirty="0" smtClean="0">
                <a:cs typeface="Arial" charset="0"/>
              </a:rPr>
              <a:t>agio.</a:t>
            </a:r>
            <a:endParaRPr lang="en-US" sz="6000" u="sng" dirty="0">
              <a:cs typeface="Arial" charset="0"/>
            </a:endParaRPr>
          </a:p>
        </p:txBody>
      </p:sp>
      <p:sp>
        <p:nvSpPr>
          <p:cNvPr id="95235" name="Rectangle 7"/>
          <p:cNvSpPr>
            <a:spLocks noChangeArrowheads="1"/>
          </p:cNvSpPr>
          <p:nvPr/>
        </p:nvSpPr>
        <p:spPr bwMode="auto">
          <a:xfrm>
            <a:off x="0" y="4038600"/>
            <a:ext cx="9906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6000" dirty="0">
                <a:cs typeface="Arial" charset="0"/>
              </a:rPr>
              <a:t>We</a:t>
            </a:r>
            <a:r>
              <a:rPr lang="ja-JP" altLang="en-US" sz="6000" dirty="0">
                <a:cs typeface="Arial" charset="0"/>
              </a:rPr>
              <a:t>’</a:t>
            </a:r>
            <a:r>
              <a:rPr lang="en-US" altLang="ja-JP" sz="6000" dirty="0">
                <a:cs typeface="Arial" charset="0"/>
              </a:rPr>
              <a:t>re going to go to </a:t>
            </a:r>
            <a:r>
              <a:rPr lang="en-US" altLang="ja-JP" sz="6000" u="sng" dirty="0" smtClean="0">
                <a:solidFill>
                  <a:srgbClr val="0000FF"/>
                </a:solidFill>
                <a:cs typeface="Arial" charset="0"/>
              </a:rPr>
              <a:t>B</a:t>
            </a:r>
            <a:r>
              <a:rPr lang="en-US" altLang="ja-JP" sz="6000" u="sng" dirty="0" smtClean="0">
                <a:cs typeface="Arial" charset="0"/>
              </a:rPr>
              <a:t>agio</a:t>
            </a:r>
            <a:r>
              <a:rPr lang="en-US" altLang="ja-JP" sz="6000" dirty="0" smtClean="0">
                <a:cs typeface="Arial" charset="0"/>
              </a:rPr>
              <a:t>,</a:t>
            </a:r>
            <a:endParaRPr lang="en-US" altLang="ja-JP" sz="6000" dirty="0">
              <a:cs typeface="Arial" charset="0"/>
            </a:endParaRPr>
          </a:p>
          <a:p>
            <a:r>
              <a:rPr lang="en-US" sz="6000" dirty="0">
                <a:cs typeface="Arial" charset="0"/>
              </a:rPr>
              <a:t>  Then we’</a:t>
            </a:r>
            <a:r>
              <a:rPr lang="en-US" altLang="ja-JP" sz="6000" dirty="0">
                <a:cs typeface="Arial" charset="0"/>
              </a:rPr>
              <a:t>re going </a:t>
            </a:r>
          </a:p>
          <a:p>
            <a:r>
              <a:rPr lang="en-US" sz="6000" dirty="0">
                <a:cs typeface="Arial" charset="0"/>
              </a:rPr>
              <a:t>		to go </a:t>
            </a:r>
            <a:r>
              <a:rPr lang="en-US" sz="6000" u="sng" dirty="0" smtClean="0">
                <a:solidFill>
                  <a:srgbClr val="0000FF"/>
                </a:solidFill>
                <a:cs typeface="Arial" charset="0"/>
              </a:rPr>
              <a:t>C</a:t>
            </a:r>
            <a:r>
              <a:rPr lang="en-US" sz="6000" u="sng" dirty="0" smtClean="0">
                <a:cs typeface="Arial" charset="0"/>
              </a:rPr>
              <a:t>ebu</a:t>
            </a:r>
            <a:endParaRPr lang="en-US" sz="6000" u="sng" dirty="0">
              <a:cs typeface="Arial" charset="0"/>
            </a:endParaRPr>
          </a:p>
        </p:txBody>
      </p:sp>
      <p:pic>
        <p:nvPicPr>
          <p:cNvPr id="95236"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2200" y="0"/>
            <a:ext cx="25146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2514600"/>
            <a:ext cx="136842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4038600"/>
            <a:ext cx="9144000" cy="2667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 name="Rectangle 2"/>
          <p:cNvSpPr/>
          <p:nvPr/>
        </p:nvSpPr>
        <p:spPr>
          <a:xfrm>
            <a:off x="5181600" y="3429000"/>
            <a:ext cx="16002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p:nvPr/>
        </p:nvSpPr>
        <p:spPr>
          <a:xfrm>
            <a:off x="4343400" y="6096000"/>
            <a:ext cx="1828800" cy="609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ctrTitle"/>
          </p:nvPr>
        </p:nvSpPr>
        <p:spPr bwMode="auto">
          <a:xfrm>
            <a:off x="-838200" y="0"/>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8000" b="1" dirty="0">
                <a:latin typeface="Arial" charset="0"/>
                <a:ea typeface="ＭＳ Ｐゴシック" charset="0"/>
                <a:cs typeface="Arial" charset="0"/>
              </a:rPr>
              <a:t>ABC picnic</a:t>
            </a:r>
          </a:p>
        </p:txBody>
      </p:sp>
      <p:sp>
        <p:nvSpPr>
          <p:cNvPr id="97282" name="Rectangle 6"/>
          <p:cNvSpPr>
            <a:spLocks noChangeArrowheads="1"/>
          </p:cNvSpPr>
          <p:nvPr/>
        </p:nvSpPr>
        <p:spPr bwMode="auto">
          <a:xfrm>
            <a:off x="0" y="1371600"/>
            <a:ext cx="893616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600" dirty="0">
                <a:cs typeface="Arial" charset="0"/>
              </a:rPr>
              <a:t>If you bring the </a:t>
            </a:r>
            <a:r>
              <a:rPr lang="en-US" sz="6600" u="sng" dirty="0">
                <a:solidFill>
                  <a:srgbClr val="0000FF"/>
                </a:solidFill>
                <a:cs typeface="Arial" charset="0"/>
              </a:rPr>
              <a:t>a</a:t>
            </a:r>
            <a:r>
              <a:rPr lang="en-US" sz="6600" u="sng" dirty="0">
                <a:cs typeface="Arial" charset="0"/>
              </a:rPr>
              <a:t>pples</a:t>
            </a:r>
            <a:r>
              <a:rPr lang="en-US" sz="6600" dirty="0">
                <a:cs typeface="Arial" charset="0"/>
              </a:rPr>
              <a:t>,</a:t>
            </a:r>
          </a:p>
          <a:p>
            <a:r>
              <a:rPr lang="en-US" sz="6600" dirty="0">
                <a:cs typeface="Arial" charset="0"/>
              </a:rPr>
              <a:t>  I</a:t>
            </a:r>
            <a:r>
              <a:rPr lang="ja-JP" altLang="en-US" sz="6600" dirty="0">
                <a:cs typeface="Arial" charset="0"/>
              </a:rPr>
              <a:t>’</a:t>
            </a:r>
            <a:r>
              <a:rPr lang="en-US" altLang="ja-JP" sz="6600" dirty="0">
                <a:cs typeface="Arial" charset="0"/>
              </a:rPr>
              <a:t>ll bring the </a:t>
            </a:r>
            <a:r>
              <a:rPr lang="en-US" altLang="ja-JP" sz="6600" u="sng" dirty="0">
                <a:solidFill>
                  <a:srgbClr val="0000FF"/>
                </a:solidFill>
                <a:cs typeface="Arial" charset="0"/>
              </a:rPr>
              <a:t>b</a:t>
            </a:r>
            <a:r>
              <a:rPr lang="en-US" altLang="ja-JP" sz="6600" u="sng" dirty="0">
                <a:cs typeface="Arial" charset="0"/>
              </a:rPr>
              <a:t>ananas.</a:t>
            </a:r>
            <a:r>
              <a:rPr lang="en-US" altLang="ja-JP" sz="6600" dirty="0">
                <a:cs typeface="Arial" charset="0"/>
              </a:rPr>
              <a:t> </a:t>
            </a:r>
            <a:endParaRPr lang="en-US" sz="9600" dirty="0">
              <a:cs typeface="Arial" charset="0"/>
            </a:endParaRPr>
          </a:p>
        </p:txBody>
      </p:sp>
      <p:sp>
        <p:nvSpPr>
          <p:cNvPr id="97283" name="Subtitle 8"/>
          <p:cNvSpPr>
            <a:spLocks noGrp="1" noChangeArrowheads="1"/>
          </p:cNvSpPr>
          <p:nvPr>
            <p:ph type="subTitle" idx="1"/>
          </p:nvPr>
        </p:nvSpPr>
        <p:spPr bwMode="auto">
          <a:xfrm>
            <a:off x="0" y="3505200"/>
            <a:ext cx="9501188" cy="2327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numCol="1" anchor="t" anchorCtr="0" compatLnSpc="1">
            <a:prstTxWarp prst="textNoShape">
              <a:avLst/>
            </a:prstTxWarp>
            <a:spAutoFit/>
          </a:bodyPr>
          <a:lstStyle/>
          <a:p>
            <a:pPr algn="l"/>
            <a:r>
              <a:rPr lang="en-US" sz="6600" dirty="0">
                <a:solidFill>
                  <a:schemeClr val="tx1"/>
                </a:solidFill>
                <a:latin typeface="Arial" charset="0"/>
                <a:ea typeface="ＭＳ Ｐゴシック" charset="0"/>
                <a:cs typeface="Arial" charset="0"/>
              </a:rPr>
              <a:t>If you bring the </a:t>
            </a:r>
            <a:r>
              <a:rPr lang="en-US" sz="6600" u="sng" dirty="0">
                <a:solidFill>
                  <a:srgbClr val="0000FF"/>
                </a:solidFill>
                <a:latin typeface="Arial" charset="0"/>
                <a:ea typeface="ＭＳ Ｐゴシック" charset="0"/>
                <a:cs typeface="Arial" charset="0"/>
              </a:rPr>
              <a:t>b</a:t>
            </a:r>
            <a:r>
              <a:rPr lang="en-US" sz="6600" u="sng" dirty="0">
                <a:solidFill>
                  <a:srgbClr val="000000"/>
                </a:solidFill>
                <a:latin typeface="Arial" charset="0"/>
                <a:ea typeface="ＭＳ Ｐゴシック" charset="0"/>
                <a:cs typeface="Arial" charset="0"/>
              </a:rPr>
              <a:t>ananas</a:t>
            </a:r>
            <a:r>
              <a:rPr lang="en-US" sz="6600" dirty="0">
                <a:solidFill>
                  <a:srgbClr val="898989"/>
                </a:solidFill>
                <a:latin typeface="Arial" charset="0"/>
                <a:ea typeface="ＭＳ Ｐゴシック" charset="0"/>
                <a:cs typeface="Arial" charset="0"/>
              </a:rPr>
              <a:t>,</a:t>
            </a:r>
          </a:p>
          <a:p>
            <a:pPr algn="l"/>
            <a:r>
              <a:rPr lang="en-US" sz="6600" dirty="0">
                <a:solidFill>
                  <a:schemeClr val="tx1"/>
                </a:solidFill>
                <a:latin typeface="Arial" charset="0"/>
                <a:ea typeface="ＭＳ Ｐゴシック" charset="0"/>
                <a:cs typeface="Arial" charset="0"/>
              </a:rPr>
              <a:t>I</a:t>
            </a:r>
            <a:r>
              <a:rPr lang="ja-JP" altLang="en-US" sz="6600" dirty="0">
                <a:solidFill>
                  <a:schemeClr val="tx1"/>
                </a:solidFill>
                <a:latin typeface="Arial" charset="0"/>
                <a:ea typeface="ＭＳ Ｐゴシック" charset="0"/>
                <a:cs typeface="Arial" charset="0"/>
              </a:rPr>
              <a:t>’</a:t>
            </a:r>
            <a:r>
              <a:rPr lang="en-US" altLang="ja-JP" sz="6600" dirty="0">
                <a:solidFill>
                  <a:schemeClr val="tx1"/>
                </a:solidFill>
                <a:latin typeface="Arial" charset="0"/>
                <a:ea typeface="ＭＳ Ｐゴシック" charset="0"/>
                <a:cs typeface="Arial" charset="0"/>
              </a:rPr>
              <a:t>ll bring the </a:t>
            </a:r>
            <a:r>
              <a:rPr lang="en-US" altLang="ja-JP" sz="6600" u="sng" dirty="0">
                <a:solidFill>
                  <a:srgbClr val="0000FF"/>
                </a:solidFill>
                <a:latin typeface="Arial" charset="0"/>
                <a:ea typeface="ＭＳ Ｐゴシック" charset="0"/>
                <a:cs typeface="Arial" charset="0"/>
              </a:rPr>
              <a:t>c</a:t>
            </a:r>
            <a:r>
              <a:rPr lang="en-US" altLang="ja-JP" sz="6600" u="sng" dirty="0">
                <a:solidFill>
                  <a:srgbClr val="000000"/>
                </a:solidFill>
                <a:latin typeface="Arial" charset="0"/>
                <a:ea typeface="ＭＳ Ｐゴシック" charset="0"/>
                <a:cs typeface="Arial" charset="0"/>
              </a:rPr>
              <a:t>ake</a:t>
            </a:r>
            <a:r>
              <a:rPr lang="en-US" altLang="ja-JP" sz="6600" dirty="0">
                <a:solidFill>
                  <a:srgbClr val="898989"/>
                </a:solidFill>
                <a:latin typeface="Arial" charset="0"/>
                <a:ea typeface="ＭＳ Ｐゴシック" charset="0"/>
                <a:cs typeface="Arial" charset="0"/>
              </a:rPr>
              <a:t>. </a:t>
            </a:r>
            <a:endParaRPr lang="en-US" sz="9600" dirty="0">
              <a:solidFill>
                <a:srgbClr val="898989"/>
              </a:solidFill>
              <a:latin typeface="Arial" charset="0"/>
              <a:ea typeface="ＭＳ Ｐゴシック" charset="0"/>
              <a:cs typeface="Arial" charset="0"/>
            </a:endParaRPr>
          </a:p>
        </p:txBody>
      </p:sp>
      <p:sp>
        <p:nvSpPr>
          <p:cNvPr id="97284" name="Rectangle 9"/>
          <p:cNvSpPr>
            <a:spLocks noChangeArrowheads="1"/>
          </p:cNvSpPr>
          <p:nvPr/>
        </p:nvSpPr>
        <p:spPr bwMode="auto">
          <a:xfrm>
            <a:off x="0" y="5842000"/>
            <a:ext cx="73279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000" dirty="0">
                <a:cs typeface="Arial" charset="0"/>
              </a:rPr>
              <a:t>If you bring the </a:t>
            </a:r>
            <a:r>
              <a:rPr lang="en-US" sz="6000" u="sng" dirty="0">
                <a:solidFill>
                  <a:srgbClr val="0000FF"/>
                </a:solidFill>
                <a:cs typeface="Arial" charset="0"/>
              </a:rPr>
              <a:t>c</a:t>
            </a:r>
            <a:r>
              <a:rPr lang="en-US" sz="6000" u="sng" dirty="0">
                <a:solidFill>
                  <a:srgbClr val="000000"/>
                </a:solidFill>
                <a:cs typeface="Arial" charset="0"/>
              </a:rPr>
              <a:t>ake</a:t>
            </a:r>
            <a:r>
              <a:rPr lang="en-US" sz="6000" dirty="0">
                <a:solidFill>
                  <a:srgbClr val="000000"/>
                </a:solidFill>
                <a:cs typeface="Arial" charset="0"/>
              </a:rPr>
              <a:t>.</a:t>
            </a:r>
            <a:endParaRPr lang="en-US" sz="6000" dirty="0">
              <a:cs typeface="Arial" charset="0"/>
            </a:endParaRPr>
          </a:p>
        </p:txBody>
      </p:sp>
      <p:pic>
        <p:nvPicPr>
          <p:cNvPr id="97285" name="Picture 10"/>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34200" y="0"/>
            <a:ext cx="136842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ctrTitle"/>
          </p:nvPr>
        </p:nvSpPr>
        <p:spPr bwMode="auto">
          <a:xfrm>
            <a:off x="-838200" y="0"/>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8000" b="1" dirty="0">
                <a:latin typeface="Arial" charset="0"/>
                <a:ea typeface="ＭＳ Ｐゴシック" charset="0"/>
                <a:cs typeface="Arial" charset="0"/>
              </a:rPr>
              <a:t>ABC nouns</a:t>
            </a:r>
          </a:p>
        </p:txBody>
      </p:sp>
      <p:sp>
        <p:nvSpPr>
          <p:cNvPr id="98306" name="Rectangle 6"/>
          <p:cNvSpPr>
            <a:spLocks noChangeArrowheads="1"/>
          </p:cNvSpPr>
          <p:nvPr/>
        </p:nvSpPr>
        <p:spPr bwMode="auto">
          <a:xfrm>
            <a:off x="0" y="1371600"/>
            <a:ext cx="695801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000" dirty="0">
                <a:cs typeface="Arial" charset="0"/>
              </a:rPr>
              <a:t>You have an </a:t>
            </a:r>
            <a:r>
              <a:rPr lang="en-US" sz="6000" u="sng" dirty="0">
                <a:solidFill>
                  <a:srgbClr val="0000FF"/>
                </a:solidFill>
                <a:cs typeface="Arial" charset="0"/>
              </a:rPr>
              <a:t>a</a:t>
            </a:r>
            <a:r>
              <a:rPr lang="en-US" sz="6000" u="sng" dirty="0">
                <a:cs typeface="Arial" charset="0"/>
              </a:rPr>
              <a:t>lbum.</a:t>
            </a:r>
            <a:endParaRPr lang="en-US" sz="6000" dirty="0">
              <a:cs typeface="Arial" charset="0"/>
            </a:endParaRPr>
          </a:p>
          <a:p>
            <a:r>
              <a:rPr lang="en-US" sz="6000" dirty="0">
                <a:cs typeface="Arial" charset="0"/>
              </a:rPr>
              <a:t>  I have a </a:t>
            </a:r>
            <a:r>
              <a:rPr lang="en-US" sz="6000" u="sng" dirty="0">
                <a:solidFill>
                  <a:srgbClr val="0000FF"/>
                </a:solidFill>
                <a:cs typeface="Arial" charset="0"/>
              </a:rPr>
              <a:t>b</a:t>
            </a:r>
            <a:r>
              <a:rPr lang="en-US" sz="6000" u="sng" dirty="0">
                <a:cs typeface="Arial" charset="0"/>
              </a:rPr>
              <a:t>ook.</a:t>
            </a:r>
          </a:p>
        </p:txBody>
      </p:sp>
      <p:sp>
        <p:nvSpPr>
          <p:cNvPr id="98307" name="Subtitle 8"/>
          <p:cNvSpPr>
            <a:spLocks noGrp="1" noChangeArrowheads="1"/>
          </p:cNvSpPr>
          <p:nvPr>
            <p:ph type="subTitle" idx="1"/>
          </p:nvPr>
        </p:nvSpPr>
        <p:spPr bwMode="auto">
          <a:xfrm>
            <a:off x="0" y="3505200"/>
            <a:ext cx="184150" cy="1570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lIns="91440" tIns="45720" rIns="91440" bIns="45720" numCol="1" anchor="t" anchorCtr="0" compatLnSpc="1">
            <a:prstTxWarp prst="textNoShape">
              <a:avLst/>
            </a:prstTxWarp>
            <a:spAutoFit/>
          </a:bodyPr>
          <a:lstStyle/>
          <a:p>
            <a:endParaRPr lang="en-US" sz="9600" dirty="0">
              <a:solidFill>
                <a:srgbClr val="898989"/>
              </a:solidFill>
              <a:latin typeface="Arial" charset="0"/>
              <a:ea typeface="ＭＳ Ｐゴシック" charset="0"/>
              <a:cs typeface="Arial" charset="0"/>
            </a:endParaRPr>
          </a:p>
        </p:txBody>
      </p:sp>
      <p:sp>
        <p:nvSpPr>
          <p:cNvPr id="98308" name="Rectangle 7"/>
          <p:cNvSpPr>
            <a:spLocks noChangeArrowheads="1"/>
          </p:cNvSpPr>
          <p:nvPr/>
        </p:nvSpPr>
        <p:spPr bwMode="auto">
          <a:xfrm>
            <a:off x="0" y="3429000"/>
            <a:ext cx="9906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6000" dirty="0">
                <a:cs typeface="Arial" charset="0"/>
              </a:rPr>
              <a:t>You have a </a:t>
            </a:r>
            <a:r>
              <a:rPr lang="en-US" sz="6000" u="sng" dirty="0">
                <a:solidFill>
                  <a:srgbClr val="0000FF"/>
                </a:solidFill>
                <a:cs typeface="Arial" charset="0"/>
              </a:rPr>
              <a:t>b</a:t>
            </a:r>
            <a:r>
              <a:rPr lang="en-US" sz="6000" u="sng" dirty="0">
                <a:cs typeface="Arial" charset="0"/>
              </a:rPr>
              <a:t>ook.</a:t>
            </a:r>
            <a:endParaRPr lang="en-US" sz="6000" dirty="0">
              <a:cs typeface="Arial" charset="0"/>
            </a:endParaRPr>
          </a:p>
          <a:p>
            <a:r>
              <a:rPr lang="en-US" sz="6000" dirty="0">
                <a:cs typeface="Arial" charset="0"/>
              </a:rPr>
              <a:t>  I have a </a:t>
            </a:r>
            <a:r>
              <a:rPr lang="en-US" sz="6000" u="sng" dirty="0">
                <a:solidFill>
                  <a:srgbClr val="0000FF"/>
                </a:solidFill>
                <a:cs typeface="Arial" charset="0"/>
              </a:rPr>
              <a:t>c</a:t>
            </a:r>
            <a:r>
              <a:rPr lang="en-US" sz="6000" u="sng" dirty="0">
                <a:cs typeface="Arial" charset="0"/>
              </a:rPr>
              <a:t>at.</a:t>
            </a:r>
          </a:p>
        </p:txBody>
      </p:sp>
      <p:sp>
        <p:nvSpPr>
          <p:cNvPr id="98309" name="Rectangle 9"/>
          <p:cNvSpPr>
            <a:spLocks noChangeArrowheads="1"/>
          </p:cNvSpPr>
          <p:nvPr/>
        </p:nvSpPr>
        <p:spPr bwMode="auto">
          <a:xfrm>
            <a:off x="0" y="5410200"/>
            <a:ext cx="762000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6000" dirty="0">
                <a:cs typeface="Arial" charset="0"/>
              </a:rPr>
              <a:t>You have a </a:t>
            </a:r>
            <a:r>
              <a:rPr lang="en-US" sz="6000" u="sng" dirty="0">
                <a:solidFill>
                  <a:srgbClr val="0000FF"/>
                </a:solidFill>
                <a:cs typeface="Arial" charset="0"/>
              </a:rPr>
              <a:t>c</a:t>
            </a:r>
            <a:r>
              <a:rPr lang="en-US" sz="6000" u="sng" dirty="0">
                <a:cs typeface="Arial" charset="0"/>
              </a:rPr>
              <a:t>at.</a:t>
            </a:r>
            <a:r>
              <a:rPr lang="en-US" dirty="0">
                <a:cs typeface="Arial" charset="0"/>
              </a:rPr>
              <a:t>,t.</a:t>
            </a:r>
          </a:p>
          <a:p>
            <a:r>
              <a:rPr lang="en-US" dirty="0">
                <a:cs typeface="Arial" charset="0"/>
              </a:rPr>
              <a:t> </a:t>
            </a:r>
          </a:p>
        </p:txBody>
      </p:sp>
      <p:pic>
        <p:nvPicPr>
          <p:cNvPr id="98310"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9575" y="457200"/>
            <a:ext cx="238442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1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0" y="2286000"/>
            <a:ext cx="3503613"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1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72200" y="4876800"/>
            <a:ext cx="24923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dirty="0">
                <a:latin typeface="Calibri" charset="0"/>
                <a:ea typeface="ＭＳ Ｐゴシック" charset="0"/>
                <a:cs typeface="ＭＳ Ｐゴシック" charset="0"/>
              </a:rPr>
              <a:t>Insert video</a:t>
            </a:r>
          </a:p>
        </p:txBody>
      </p:sp>
      <p:sp>
        <p:nvSpPr>
          <p:cNvPr id="132098" name="TextBox 6"/>
          <p:cNvSpPr txBox="1">
            <a:spLocks noChangeArrowheads="1"/>
          </p:cNvSpPr>
          <p:nvPr/>
        </p:nvSpPr>
        <p:spPr bwMode="auto">
          <a:xfrm>
            <a:off x="304800" y="5087938"/>
            <a:ext cx="55054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endParaRPr lang="en-US" sz="4400" dirty="0">
              <a:solidFill>
                <a:srgbClr val="800000"/>
              </a:solidFill>
              <a:latin typeface="Gill Sans" charset="0"/>
              <a:cs typeface="Gill Sans" charset="0"/>
            </a:endParaRPr>
          </a:p>
          <a:p>
            <a:pPr algn="r"/>
            <a:r>
              <a:rPr lang="en-US" sz="4400" dirty="0">
                <a:solidFill>
                  <a:srgbClr val="800000"/>
                </a:solidFill>
                <a:latin typeface="Gill Sans" charset="0"/>
                <a:cs typeface="Gill Sans" charset="0"/>
              </a:rPr>
              <a:t>out though mouth</a:t>
            </a:r>
            <a:endParaRPr lang="en-US" dirty="0"/>
          </a:p>
        </p:txBody>
      </p:sp>
      <p:pic>
        <p:nvPicPr>
          <p:cNvPr id="132099"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119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2352675" y="4538663"/>
            <a:ext cx="957263" cy="1587500"/>
          </a:xfrm>
          <a:prstGeom prst="straightConnector1">
            <a:avLst/>
          </a:prstGeom>
          <a:ln w="1270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a:spLocks noChangeArrowheads="1"/>
          </p:cNvSpPr>
          <p:nvPr/>
        </p:nvSpPr>
        <p:spPr bwMode="auto">
          <a:xfrm>
            <a:off x="457200" y="5240338"/>
            <a:ext cx="55054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endParaRPr lang="en-US" sz="4400" dirty="0">
              <a:solidFill>
                <a:srgbClr val="800000"/>
              </a:solidFill>
              <a:latin typeface="Gill Sans" charset="0"/>
              <a:cs typeface="Gill Sans" charset="0"/>
            </a:endParaRPr>
          </a:p>
          <a:p>
            <a:pPr algn="r"/>
            <a:r>
              <a:rPr lang="en-US" sz="4400" dirty="0">
                <a:solidFill>
                  <a:srgbClr val="FFFFFF"/>
                </a:solidFill>
                <a:latin typeface="Gill Sans" charset="0"/>
                <a:cs typeface="Gill Sans" charset="0"/>
              </a:rPr>
              <a:t>out though the mouth</a:t>
            </a:r>
            <a:endParaRPr lang="en-US" dirty="0">
              <a:solidFill>
                <a:srgbClr val="FFFFFF"/>
              </a:solidFill>
            </a:endParaRPr>
          </a:p>
        </p:txBody>
      </p:sp>
      <p:cxnSp>
        <p:nvCxnSpPr>
          <p:cNvPr id="18" name="Straight Arrow Connector 17"/>
          <p:cNvCxnSpPr/>
          <p:nvPr/>
        </p:nvCxnSpPr>
        <p:spPr>
          <a:xfrm flipH="1" flipV="1">
            <a:off x="3070225" y="4225925"/>
            <a:ext cx="1958975" cy="1312863"/>
          </a:xfrm>
          <a:prstGeom prst="straightConnector1">
            <a:avLst/>
          </a:prstGeom>
          <a:ln w="1270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5962650" y="0"/>
            <a:ext cx="3251200" cy="6858000"/>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3" name="TextBox 22"/>
          <p:cNvSpPr txBox="1">
            <a:spLocks noChangeArrowheads="1"/>
          </p:cNvSpPr>
          <p:nvPr/>
        </p:nvSpPr>
        <p:spPr bwMode="auto">
          <a:xfrm>
            <a:off x="3497263" y="3136900"/>
            <a:ext cx="2709862"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4400" dirty="0">
                <a:solidFill>
                  <a:schemeClr val="bg1"/>
                </a:solidFill>
                <a:latin typeface="Gill Sans" charset="0"/>
                <a:cs typeface="Gill Sans" charset="0"/>
              </a:rPr>
              <a:t>in through</a:t>
            </a:r>
          </a:p>
          <a:p>
            <a:pPr algn="r"/>
            <a:r>
              <a:rPr lang="en-US" sz="4400" dirty="0">
                <a:solidFill>
                  <a:schemeClr val="bg1"/>
                </a:solidFill>
                <a:latin typeface="Gill Sans" charset="0"/>
                <a:cs typeface="Gill Sans" charset="0"/>
              </a:rPr>
              <a:t>the nose</a:t>
            </a:r>
          </a:p>
          <a:p>
            <a:endParaRPr lang="en-US" dirty="0"/>
          </a:p>
        </p:txBody>
      </p:sp>
      <p:sp>
        <p:nvSpPr>
          <p:cNvPr id="24" name="Title 1"/>
          <p:cNvSpPr txBox="1">
            <a:spLocks/>
          </p:cNvSpPr>
          <p:nvPr/>
        </p:nvSpPr>
        <p:spPr>
          <a:xfrm>
            <a:off x="612775" y="457200"/>
            <a:ext cx="8229600" cy="1143000"/>
          </a:xfrm>
          <a:prstGeom prst="rect">
            <a:avLst/>
          </a:prstGeom>
        </p:spPr>
        <p:txBody>
          <a:bodyPr anchor="ctr"/>
          <a:lstStyle/>
          <a:p>
            <a:pPr algn="r" defTabSz="457200" eaLnBrk="1" fontAlgn="auto" hangingPunct="1">
              <a:spcAft>
                <a:spcPts val="0"/>
              </a:spcAft>
              <a:defRPr/>
            </a:pPr>
            <a:r>
              <a:rPr lang="en-US" sz="6000" b="1" dirty="0">
                <a:solidFill>
                  <a:srgbClr val="FFFFFF"/>
                </a:solidFill>
                <a:latin typeface="Gill Sans"/>
                <a:ea typeface="+mj-ea"/>
                <a:cs typeface="Gill Sans"/>
              </a:rPr>
              <a:t>Yogic</a:t>
            </a:r>
          </a:p>
          <a:p>
            <a:pPr algn="r" defTabSz="457200" eaLnBrk="1" fontAlgn="auto" hangingPunct="1">
              <a:spcAft>
                <a:spcPts val="0"/>
              </a:spcAft>
              <a:defRPr/>
            </a:pPr>
            <a:r>
              <a:rPr lang="en-US" sz="6000" b="1" dirty="0">
                <a:solidFill>
                  <a:srgbClr val="FFFFFF"/>
                </a:solidFill>
                <a:latin typeface="Gill Sans"/>
                <a:ea typeface="+mj-ea"/>
                <a:cs typeface="Gill Sans"/>
              </a:rPr>
              <a:t>breathing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up)">
                                      <p:cBhvr>
                                        <p:cTn id="9" dur="1500"/>
                                        <p:tgtEl>
                                          <p:spTgt spid="1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dirty="0">
                <a:latin typeface="Calibri" charset="0"/>
                <a:ea typeface="ＭＳ Ｐゴシック" charset="0"/>
                <a:cs typeface="ＭＳ Ｐゴシック" charset="0"/>
              </a:rPr>
              <a:t>Insert video</a:t>
            </a:r>
          </a:p>
        </p:txBody>
      </p:sp>
      <p:sp>
        <p:nvSpPr>
          <p:cNvPr id="134146" name="TextBox 6"/>
          <p:cNvSpPr txBox="1">
            <a:spLocks noChangeArrowheads="1"/>
          </p:cNvSpPr>
          <p:nvPr/>
        </p:nvSpPr>
        <p:spPr bwMode="auto">
          <a:xfrm>
            <a:off x="304800" y="5087938"/>
            <a:ext cx="55054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endParaRPr lang="en-US" sz="4400" dirty="0">
              <a:solidFill>
                <a:srgbClr val="800000"/>
              </a:solidFill>
              <a:latin typeface="Gill Sans" charset="0"/>
              <a:cs typeface="Gill Sans" charset="0"/>
            </a:endParaRPr>
          </a:p>
          <a:p>
            <a:pPr algn="r"/>
            <a:r>
              <a:rPr lang="en-US" sz="4400" dirty="0">
                <a:solidFill>
                  <a:srgbClr val="800000"/>
                </a:solidFill>
                <a:latin typeface="Gill Sans" charset="0"/>
                <a:cs typeface="Gill Sans" charset="0"/>
              </a:rPr>
              <a:t>out though mouth</a:t>
            </a:r>
            <a:endParaRPr lang="en-US" dirty="0"/>
          </a:p>
        </p:txBody>
      </p:sp>
      <p:pic>
        <p:nvPicPr>
          <p:cNvPr id="134147"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119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5962650" y="0"/>
            <a:ext cx="3251200" cy="6858000"/>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3" name="TextBox 22"/>
          <p:cNvSpPr txBox="1">
            <a:spLocks noChangeArrowheads="1"/>
          </p:cNvSpPr>
          <p:nvPr/>
        </p:nvSpPr>
        <p:spPr bwMode="auto">
          <a:xfrm>
            <a:off x="3497263" y="2971800"/>
            <a:ext cx="54943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4800" b="1" dirty="0">
                <a:solidFill>
                  <a:srgbClr val="FFFF00"/>
                </a:solidFill>
                <a:latin typeface="Gill Sans" charset="0"/>
                <a:cs typeface="Gill Sans" charset="0"/>
              </a:rPr>
              <a:t>OUT</a:t>
            </a:r>
            <a:r>
              <a:rPr lang="en-US" sz="4800" b="1" dirty="0">
                <a:solidFill>
                  <a:schemeClr val="bg1"/>
                </a:solidFill>
                <a:latin typeface="Gill Sans" charset="0"/>
                <a:cs typeface="Gill Sans" charset="0"/>
              </a:rPr>
              <a:t> - 2-3-4-5-6</a:t>
            </a:r>
          </a:p>
        </p:txBody>
      </p:sp>
      <p:sp>
        <p:nvSpPr>
          <p:cNvPr id="24" name="Title 1"/>
          <p:cNvSpPr txBox="1">
            <a:spLocks/>
          </p:cNvSpPr>
          <p:nvPr/>
        </p:nvSpPr>
        <p:spPr>
          <a:xfrm>
            <a:off x="612775" y="457200"/>
            <a:ext cx="8229600" cy="1143000"/>
          </a:xfrm>
          <a:prstGeom prst="rect">
            <a:avLst/>
          </a:prstGeom>
        </p:spPr>
        <p:txBody>
          <a:bodyPr anchor="ctr"/>
          <a:lstStyle/>
          <a:p>
            <a:pPr algn="r" defTabSz="457200" eaLnBrk="1" fontAlgn="auto" hangingPunct="1">
              <a:spcAft>
                <a:spcPts val="0"/>
              </a:spcAft>
              <a:defRPr/>
            </a:pPr>
            <a:r>
              <a:rPr lang="en-US" sz="6000" b="1" dirty="0">
                <a:solidFill>
                  <a:srgbClr val="FFFFFF"/>
                </a:solidFill>
                <a:latin typeface="Gill Sans"/>
                <a:ea typeface="+mj-ea"/>
                <a:cs typeface="Gill Sans"/>
              </a:rPr>
              <a:t>Yogic</a:t>
            </a:r>
          </a:p>
          <a:p>
            <a:pPr algn="r" defTabSz="457200" eaLnBrk="1" fontAlgn="auto" hangingPunct="1">
              <a:spcAft>
                <a:spcPts val="0"/>
              </a:spcAft>
              <a:defRPr/>
            </a:pPr>
            <a:r>
              <a:rPr lang="en-US" sz="6000" b="1" dirty="0">
                <a:solidFill>
                  <a:srgbClr val="FFFFFF"/>
                </a:solidFill>
                <a:latin typeface="Gill Sans"/>
                <a:ea typeface="+mj-ea"/>
                <a:cs typeface="Gill Sans"/>
              </a:rPr>
              <a:t>breathing</a:t>
            </a:r>
          </a:p>
        </p:txBody>
      </p:sp>
      <p:sp>
        <p:nvSpPr>
          <p:cNvPr id="12" name="TextBox 11"/>
          <p:cNvSpPr txBox="1">
            <a:spLocks noChangeArrowheads="1"/>
          </p:cNvSpPr>
          <p:nvPr/>
        </p:nvSpPr>
        <p:spPr bwMode="auto">
          <a:xfrm>
            <a:off x="3505200" y="3802063"/>
            <a:ext cx="54943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4400" b="1" dirty="0">
                <a:solidFill>
                  <a:schemeClr val="bg1"/>
                </a:solidFill>
                <a:latin typeface="Gill Sans" charset="0"/>
                <a:cs typeface="Gill Sans" charset="0"/>
              </a:rPr>
              <a:t>Hold - 2-3-4-5</a:t>
            </a:r>
          </a:p>
        </p:txBody>
      </p:sp>
      <p:sp>
        <p:nvSpPr>
          <p:cNvPr id="13" name="TextBox 12"/>
          <p:cNvSpPr txBox="1">
            <a:spLocks noChangeArrowheads="1"/>
          </p:cNvSpPr>
          <p:nvPr/>
        </p:nvSpPr>
        <p:spPr bwMode="auto">
          <a:xfrm>
            <a:off x="3497263" y="4572000"/>
            <a:ext cx="54943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4800" b="1" dirty="0">
                <a:solidFill>
                  <a:srgbClr val="FFFF00"/>
                </a:solidFill>
                <a:latin typeface="Gill Sans" charset="0"/>
                <a:cs typeface="Gill Sans" charset="0"/>
              </a:rPr>
              <a:t>IN</a:t>
            </a:r>
            <a:r>
              <a:rPr lang="en-US" sz="4800" b="1" dirty="0">
                <a:solidFill>
                  <a:schemeClr val="bg1"/>
                </a:solidFill>
                <a:latin typeface="Gill Sans" charset="0"/>
                <a:cs typeface="Gill Sans" charset="0"/>
              </a:rPr>
              <a:t> - 2-3-4</a:t>
            </a:r>
          </a:p>
        </p:txBody>
      </p:sp>
      <p:sp>
        <p:nvSpPr>
          <p:cNvPr id="14" name="TextBox 13"/>
          <p:cNvSpPr txBox="1">
            <a:spLocks noChangeArrowheads="1"/>
          </p:cNvSpPr>
          <p:nvPr/>
        </p:nvSpPr>
        <p:spPr bwMode="auto">
          <a:xfrm>
            <a:off x="3505200" y="5410200"/>
            <a:ext cx="54943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4400" b="1" dirty="0">
                <a:solidFill>
                  <a:schemeClr val="bg1"/>
                </a:solidFill>
                <a:latin typeface="Gill Sans" charset="0"/>
                <a:cs typeface="Gill Sans" charset="0"/>
              </a:rPr>
              <a:t>Hold - 2-3-4-5</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20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2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20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Box 1"/>
          <p:cNvSpPr txBox="1">
            <a:spLocks noChangeArrowheads="1"/>
          </p:cNvSpPr>
          <p:nvPr/>
        </p:nvSpPr>
        <p:spPr bwMode="auto">
          <a:xfrm>
            <a:off x="179388" y="-100013"/>
            <a:ext cx="8459787" cy="2247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6000" b="1" dirty="0">
                <a:solidFill>
                  <a:srgbClr val="0000FF"/>
                </a:solidFill>
                <a:latin typeface="Gill Sans" charset="0"/>
                <a:cs typeface="Gill Sans" charset="0"/>
              </a:rPr>
              <a:t> Pronunciation:    </a:t>
            </a:r>
          </a:p>
          <a:p>
            <a:pPr algn="r" eaLnBrk="1" hangingPunct="1"/>
            <a:r>
              <a:rPr lang="en-US" sz="8000" b="1" dirty="0">
                <a:latin typeface="Gill Sans" charset="0"/>
                <a:cs typeface="Gill Sans" charset="0"/>
              </a:rPr>
              <a:t>/ </a:t>
            </a:r>
            <a:r>
              <a:rPr lang="en-US" sz="8000" b="1" dirty="0">
                <a:solidFill>
                  <a:srgbClr val="FF0000"/>
                </a:solidFill>
                <a:latin typeface="Gill Sans" charset="0"/>
                <a:cs typeface="Gill Sans" charset="0"/>
              </a:rPr>
              <a:t>l</a:t>
            </a:r>
            <a:r>
              <a:rPr lang="en-US" sz="8000" b="1" dirty="0">
                <a:latin typeface="Gill Sans" charset="0"/>
                <a:cs typeface="Gill Sans" charset="0"/>
              </a:rPr>
              <a:t> /  / </a:t>
            </a:r>
            <a:r>
              <a:rPr lang="en-US" sz="8000" b="1" dirty="0">
                <a:solidFill>
                  <a:srgbClr val="FF0000"/>
                </a:solidFill>
                <a:latin typeface="Gill Sans" charset="0"/>
                <a:cs typeface="Gill Sans" charset="0"/>
              </a:rPr>
              <a:t>r</a:t>
            </a:r>
            <a:r>
              <a:rPr lang="en-US" sz="8000" b="1" dirty="0">
                <a:latin typeface="Gill Sans" charset="0"/>
                <a:cs typeface="Gill Sans" charset="0"/>
              </a:rPr>
              <a:t> /</a:t>
            </a:r>
            <a:endParaRPr lang="en-US" sz="60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0200" y="2057400"/>
            <a:ext cx="21209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725613" y="5537200"/>
            <a:ext cx="19399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0" b="1" dirty="0">
                <a:solidFill>
                  <a:srgbClr val="FF0000"/>
                </a:solidFill>
                <a:latin typeface="Gill Sans" charset="0"/>
                <a:cs typeface="Gill Sans" charset="0"/>
              </a:rPr>
              <a:t>l</a:t>
            </a:r>
            <a:r>
              <a:rPr lang="en-US" sz="6000" b="1" dirty="0">
                <a:solidFill>
                  <a:srgbClr val="0000FF"/>
                </a:solidFill>
                <a:latin typeface="Gill Sans" charset="0"/>
                <a:cs typeface="Gill Sans" charset="0"/>
              </a:rPr>
              <a:t>ight</a:t>
            </a:r>
            <a:endParaRPr lang="en-US" sz="6000" dirty="0"/>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1905000"/>
            <a:ext cx="3852863"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5929313" y="5537200"/>
            <a:ext cx="20510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0" b="1" dirty="0">
                <a:solidFill>
                  <a:srgbClr val="FF0000"/>
                </a:solidFill>
                <a:latin typeface="Gill Sans" charset="0"/>
                <a:cs typeface="Gill Sans" charset="0"/>
              </a:rPr>
              <a:t>r</a:t>
            </a:r>
            <a:r>
              <a:rPr lang="en-US" sz="6000" b="1" dirty="0">
                <a:solidFill>
                  <a:srgbClr val="0000FF"/>
                </a:solidFill>
                <a:latin typeface="Gill Sans" charset="0"/>
                <a:cs typeface="Gill Sans" charset="0"/>
              </a:rPr>
              <a:t>ight</a:t>
            </a:r>
            <a:endParaRPr lang="en-US" sz="6000" dirty="0"/>
          </a:p>
        </p:txBody>
      </p:sp>
    </p:spTree>
    <p:extLst>
      <p:ext uri="{BB962C8B-B14F-4D97-AF65-F5344CB8AC3E}">
        <p14:creationId xmlns:p14="http://schemas.microsoft.com/office/powerpoint/2010/main" val="624916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41400" y="0"/>
            <a:ext cx="10185400" cy="750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41400" y="0"/>
            <a:ext cx="10185400" cy="750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41400" y="36513"/>
            <a:ext cx="10185400" cy="7391400"/>
          </a:xfrm>
          <a:prstGeom prst="rect">
            <a:avLst/>
          </a:prstGeom>
          <a:solidFill>
            <a:schemeClr val="bg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solidFill>
                <a:srgbClr val="FFFFFF"/>
              </a:solidFill>
              <a:cs typeface="ＭＳ Ｐゴシック" pitchFamily="1" charset="-128"/>
            </a:endParaRPr>
          </a:p>
        </p:txBody>
      </p:sp>
      <p:sp>
        <p:nvSpPr>
          <p:cNvPr id="150531" name="Rectangle 6"/>
          <p:cNvSpPr>
            <a:spLocks noChangeArrowheads="1"/>
          </p:cNvSpPr>
          <p:nvPr/>
        </p:nvSpPr>
        <p:spPr bwMode="auto">
          <a:xfrm>
            <a:off x="-1041400" y="249238"/>
            <a:ext cx="1018540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5400" b="1" dirty="0">
                <a:latin typeface="Gill Sans" charset="0"/>
                <a:cs typeface="Gill Sans" charset="0"/>
              </a:rPr>
              <a:t>     </a:t>
            </a:r>
            <a:r>
              <a:rPr lang="en-US" altLang="ja-JP" sz="4800" b="1" dirty="0">
                <a:latin typeface="Gill Sans" charset="0"/>
                <a:cs typeface="Gill Sans" charset="0"/>
              </a:rPr>
              <a:t>Things </a:t>
            </a:r>
            <a:r>
              <a:rPr lang="ja-JP" altLang="en-US" sz="4800" b="1" dirty="0">
                <a:latin typeface="Gill Sans" charset="0"/>
                <a:cs typeface="Gill Sans" charset="0"/>
              </a:rPr>
              <a:t>“</a:t>
            </a:r>
            <a:r>
              <a:rPr lang="en-US" altLang="ja-JP" sz="4800" b="1" dirty="0">
                <a:latin typeface="Gill Sans" charset="0"/>
                <a:cs typeface="Gill Sans" charset="0"/>
              </a:rPr>
              <a:t>good English </a:t>
            </a:r>
          </a:p>
          <a:p>
            <a:r>
              <a:rPr lang="en-US" altLang="ja-JP" sz="4800" b="1" dirty="0">
                <a:latin typeface="Gill Sans" charset="0"/>
                <a:cs typeface="Gill Sans" charset="0"/>
              </a:rPr>
              <a:t>      learners</a:t>
            </a:r>
            <a:r>
              <a:rPr lang="ja-JP" altLang="en-US" sz="4800" b="1" dirty="0">
                <a:latin typeface="Gill Sans" charset="0"/>
                <a:cs typeface="Gill Sans" charset="0"/>
              </a:rPr>
              <a:t>”</a:t>
            </a:r>
            <a:r>
              <a:rPr lang="en-US" altLang="ja-JP" sz="4800" b="1" dirty="0">
                <a:latin typeface="Gill Sans" charset="0"/>
                <a:cs typeface="Gill Sans" charset="0"/>
              </a:rPr>
              <a:t> say to themselves. </a:t>
            </a:r>
            <a:r>
              <a:rPr lang="en-US" altLang="ja-JP" dirty="0">
                <a:latin typeface="Gill Sans" charset="0"/>
                <a:cs typeface="Gill Sans" charset="0"/>
              </a:rPr>
              <a:t>																</a:t>
            </a:r>
            <a:r>
              <a:rPr lang="en-US" altLang="ja-JP" sz="2400" dirty="0">
                <a:latin typeface="Gill Sans" charset="0"/>
                <a:cs typeface="Gill Sans" charset="0"/>
              </a:rPr>
              <a:t>		Rost 2005</a:t>
            </a:r>
            <a:endParaRPr lang="en-US" altLang="ja-JP" sz="1100" dirty="0"/>
          </a:p>
        </p:txBody>
      </p:sp>
      <p:sp>
        <p:nvSpPr>
          <p:cNvPr id="2" name="Rectangle 1"/>
          <p:cNvSpPr>
            <a:spLocks noChangeArrowheads="1"/>
          </p:cNvSpPr>
          <p:nvPr/>
        </p:nvSpPr>
        <p:spPr bwMode="auto">
          <a:xfrm>
            <a:off x="-762000" y="4729163"/>
            <a:ext cx="98552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90000"/>
              </a:lnSpc>
            </a:pPr>
            <a:r>
              <a:rPr lang="en-US" altLang="ja-JP" sz="6600" b="1" dirty="0">
                <a:solidFill>
                  <a:srgbClr val="800000"/>
                </a:solidFill>
                <a:latin typeface="Gill Sans" charset="0"/>
                <a:cs typeface="Gill Sans" charset="0"/>
              </a:rPr>
              <a:t>Learning English </a:t>
            </a:r>
          </a:p>
          <a:p>
            <a:pPr algn="r">
              <a:lnSpc>
                <a:spcPct val="90000"/>
              </a:lnSpc>
            </a:pPr>
            <a:r>
              <a:rPr lang="en-US" altLang="ja-JP" sz="6600" b="1" dirty="0">
                <a:solidFill>
                  <a:srgbClr val="800000"/>
                </a:solidFill>
                <a:latin typeface="Gill Sans" charset="0"/>
                <a:cs typeface="Gill Sans" charset="0"/>
              </a:rPr>
              <a:t>makes me feel good.</a:t>
            </a:r>
            <a:endParaRPr lang="en-US" sz="6600" b="1"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41400" y="0"/>
            <a:ext cx="10185400" cy="750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41400" y="36513"/>
            <a:ext cx="10185400" cy="7391400"/>
          </a:xfrm>
          <a:prstGeom prst="rect">
            <a:avLst/>
          </a:prstGeom>
          <a:solidFill>
            <a:schemeClr val="bg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solidFill>
                <a:srgbClr val="FFFFFF"/>
              </a:solidFill>
              <a:cs typeface="ＭＳ Ｐゴシック" pitchFamily="1" charset="-128"/>
            </a:endParaRPr>
          </a:p>
        </p:txBody>
      </p:sp>
      <p:sp>
        <p:nvSpPr>
          <p:cNvPr id="151555" name="Rectangle 6"/>
          <p:cNvSpPr>
            <a:spLocks noChangeArrowheads="1"/>
          </p:cNvSpPr>
          <p:nvPr/>
        </p:nvSpPr>
        <p:spPr bwMode="auto">
          <a:xfrm>
            <a:off x="-1041400" y="249238"/>
            <a:ext cx="1018540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5400" b="1" dirty="0">
                <a:latin typeface="Gill Sans" charset="0"/>
                <a:cs typeface="Gill Sans" charset="0"/>
              </a:rPr>
              <a:t>     </a:t>
            </a:r>
            <a:r>
              <a:rPr lang="en-US" altLang="ja-JP" sz="4800" b="1" dirty="0">
                <a:latin typeface="Gill Sans" charset="0"/>
                <a:cs typeface="Gill Sans" charset="0"/>
              </a:rPr>
              <a:t>Things </a:t>
            </a:r>
            <a:r>
              <a:rPr lang="ja-JP" altLang="en-US" sz="4800" b="1" dirty="0">
                <a:latin typeface="Gill Sans" charset="0"/>
                <a:cs typeface="Gill Sans" charset="0"/>
              </a:rPr>
              <a:t>“</a:t>
            </a:r>
            <a:r>
              <a:rPr lang="en-US" altLang="ja-JP" sz="4800" b="1" dirty="0">
                <a:latin typeface="Gill Sans" charset="0"/>
                <a:cs typeface="Gill Sans" charset="0"/>
              </a:rPr>
              <a:t>good English </a:t>
            </a:r>
          </a:p>
          <a:p>
            <a:r>
              <a:rPr lang="en-US" altLang="ja-JP" sz="4800" b="1" dirty="0">
                <a:latin typeface="Gill Sans" charset="0"/>
                <a:cs typeface="Gill Sans" charset="0"/>
              </a:rPr>
              <a:t>      learners</a:t>
            </a:r>
            <a:r>
              <a:rPr lang="ja-JP" altLang="en-US" sz="4800" b="1" dirty="0">
                <a:latin typeface="Gill Sans" charset="0"/>
                <a:cs typeface="Gill Sans" charset="0"/>
              </a:rPr>
              <a:t>”</a:t>
            </a:r>
            <a:r>
              <a:rPr lang="en-US" altLang="ja-JP" sz="4800" b="1" dirty="0">
                <a:latin typeface="Gill Sans" charset="0"/>
                <a:cs typeface="Gill Sans" charset="0"/>
              </a:rPr>
              <a:t> say to themselves. </a:t>
            </a:r>
            <a:r>
              <a:rPr lang="en-US" altLang="ja-JP" dirty="0">
                <a:latin typeface="Gill Sans" charset="0"/>
                <a:cs typeface="Gill Sans" charset="0"/>
              </a:rPr>
              <a:t>																</a:t>
            </a:r>
            <a:r>
              <a:rPr lang="en-US" altLang="ja-JP" sz="2400" dirty="0">
                <a:latin typeface="Gill Sans" charset="0"/>
                <a:cs typeface="Gill Sans" charset="0"/>
              </a:rPr>
              <a:t>		Rost 2005</a:t>
            </a:r>
            <a:endParaRPr lang="en-US" altLang="ja-JP" sz="1100" dirty="0"/>
          </a:p>
        </p:txBody>
      </p:sp>
      <p:sp>
        <p:nvSpPr>
          <p:cNvPr id="151556" name="Rectangle 1"/>
          <p:cNvSpPr>
            <a:spLocks noChangeArrowheads="1"/>
          </p:cNvSpPr>
          <p:nvPr/>
        </p:nvSpPr>
        <p:spPr bwMode="auto">
          <a:xfrm>
            <a:off x="-762000" y="4729163"/>
            <a:ext cx="98552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90000"/>
              </a:lnSpc>
            </a:pPr>
            <a:r>
              <a:rPr lang="en-US" altLang="ja-JP" sz="6600" b="1" dirty="0">
                <a:solidFill>
                  <a:srgbClr val="800000"/>
                </a:solidFill>
                <a:latin typeface="Gill Sans" charset="0"/>
                <a:cs typeface="Gill Sans" charset="0"/>
              </a:rPr>
              <a:t>Learning English </a:t>
            </a:r>
          </a:p>
          <a:p>
            <a:pPr algn="r">
              <a:lnSpc>
                <a:spcPct val="90000"/>
              </a:lnSpc>
            </a:pPr>
            <a:r>
              <a:rPr lang="en-US" altLang="ja-JP" sz="6600" b="1" dirty="0">
                <a:solidFill>
                  <a:srgbClr val="800000"/>
                </a:solidFill>
                <a:latin typeface="Gill Sans" charset="0"/>
                <a:cs typeface="Gill Sans" charset="0"/>
              </a:rPr>
              <a:t>is my passion.</a:t>
            </a:r>
            <a:endParaRPr lang="en-US" sz="6600"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41400" y="0"/>
            <a:ext cx="10185400" cy="750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41400" y="36513"/>
            <a:ext cx="10185400" cy="7391400"/>
          </a:xfrm>
          <a:prstGeom prst="rect">
            <a:avLst/>
          </a:prstGeom>
          <a:solidFill>
            <a:schemeClr val="bg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solidFill>
                <a:srgbClr val="FFFFFF"/>
              </a:solidFill>
              <a:cs typeface="ＭＳ Ｐゴシック" pitchFamily="1" charset="-128"/>
            </a:endParaRPr>
          </a:p>
        </p:txBody>
      </p:sp>
      <p:sp>
        <p:nvSpPr>
          <p:cNvPr id="152579" name="Rectangle 6"/>
          <p:cNvSpPr>
            <a:spLocks noChangeArrowheads="1"/>
          </p:cNvSpPr>
          <p:nvPr/>
        </p:nvSpPr>
        <p:spPr bwMode="auto">
          <a:xfrm>
            <a:off x="-1041400" y="249238"/>
            <a:ext cx="1018540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5400" b="1" dirty="0">
                <a:latin typeface="Gill Sans" charset="0"/>
                <a:cs typeface="Gill Sans" charset="0"/>
              </a:rPr>
              <a:t>     </a:t>
            </a:r>
            <a:r>
              <a:rPr lang="en-US" altLang="ja-JP" sz="4800" b="1" dirty="0">
                <a:latin typeface="Gill Sans" charset="0"/>
                <a:cs typeface="Gill Sans" charset="0"/>
              </a:rPr>
              <a:t>Things </a:t>
            </a:r>
            <a:r>
              <a:rPr lang="ja-JP" altLang="en-US" sz="4800" b="1" dirty="0">
                <a:latin typeface="Gill Sans" charset="0"/>
                <a:cs typeface="Gill Sans" charset="0"/>
              </a:rPr>
              <a:t>“</a:t>
            </a:r>
            <a:r>
              <a:rPr lang="en-US" altLang="ja-JP" sz="4800" b="1" dirty="0">
                <a:latin typeface="Gill Sans" charset="0"/>
                <a:cs typeface="Gill Sans" charset="0"/>
              </a:rPr>
              <a:t>good English </a:t>
            </a:r>
          </a:p>
          <a:p>
            <a:r>
              <a:rPr lang="en-US" altLang="ja-JP" sz="4800" b="1" dirty="0">
                <a:latin typeface="Gill Sans" charset="0"/>
                <a:cs typeface="Gill Sans" charset="0"/>
              </a:rPr>
              <a:t>      learners</a:t>
            </a:r>
            <a:r>
              <a:rPr lang="ja-JP" altLang="en-US" sz="4800" b="1" dirty="0">
                <a:latin typeface="Gill Sans" charset="0"/>
                <a:cs typeface="Gill Sans" charset="0"/>
              </a:rPr>
              <a:t>”</a:t>
            </a:r>
            <a:r>
              <a:rPr lang="en-US" altLang="ja-JP" sz="4800" b="1" dirty="0">
                <a:latin typeface="Gill Sans" charset="0"/>
                <a:cs typeface="Gill Sans" charset="0"/>
              </a:rPr>
              <a:t> say to themselves. </a:t>
            </a:r>
            <a:r>
              <a:rPr lang="en-US" altLang="ja-JP" dirty="0">
                <a:latin typeface="Gill Sans" charset="0"/>
                <a:cs typeface="Gill Sans" charset="0"/>
              </a:rPr>
              <a:t>																</a:t>
            </a:r>
            <a:r>
              <a:rPr lang="en-US" altLang="ja-JP" sz="2400" dirty="0">
                <a:latin typeface="Gill Sans" charset="0"/>
                <a:cs typeface="Gill Sans" charset="0"/>
              </a:rPr>
              <a:t>		Rost 2005</a:t>
            </a:r>
            <a:endParaRPr lang="en-US" altLang="ja-JP" sz="1100" dirty="0"/>
          </a:p>
        </p:txBody>
      </p:sp>
      <p:sp>
        <p:nvSpPr>
          <p:cNvPr id="152580" name="Rectangle 1"/>
          <p:cNvSpPr>
            <a:spLocks noChangeArrowheads="1"/>
          </p:cNvSpPr>
          <p:nvPr/>
        </p:nvSpPr>
        <p:spPr bwMode="auto">
          <a:xfrm>
            <a:off x="-762000" y="4729163"/>
            <a:ext cx="98552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90000"/>
              </a:lnSpc>
            </a:pPr>
            <a:r>
              <a:rPr lang="en-US" altLang="ja-JP" sz="6600" b="1" dirty="0">
                <a:solidFill>
                  <a:srgbClr val="800000"/>
                </a:solidFill>
                <a:latin typeface="Gill Sans" charset="0"/>
                <a:cs typeface="Gill Sans" charset="0"/>
              </a:rPr>
              <a:t>I believe </a:t>
            </a:r>
          </a:p>
          <a:p>
            <a:pPr algn="r">
              <a:lnSpc>
                <a:spcPct val="90000"/>
              </a:lnSpc>
            </a:pPr>
            <a:r>
              <a:rPr lang="en-US" altLang="ja-JP" sz="6600" b="1" dirty="0">
                <a:solidFill>
                  <a:srgbClr val="800000"/>
                </a:solidFill>
                <a:latin typeface="Gill Sans" charset="0"/>
                <a:cs typeface="Gill Sans" charset="0"/>
              </a:rPr>
              <a:t>I’m a good student.</a:t>
            </a:r>
            <a:endParaRPr lang="en-US" sz="6600"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41400" y="0"/>
            <a:ext cx="10185400" cy="750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41400" y="36513"/>
            <a:ext cx="10185400" cy="7391400"/>
          </a:xfrm>
          <a:prstGeom prst="rect">
            <a:avLst/>
          </a:prstGeom>
          <a:solidFill>
            <a:schemeClr val="bg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solidFill>
                <a:srgbClr val="FFFFFF"/>
              </a:solidFill>
              <a:cs typeface="ＭＳ Ｐゴシック" pitchFamily="1" charset="-128"/>
            </a:endParaRPr>
          </a:p>
        </p:txBody>
      </p:sp>
      <p:sp>
        <p:nvSpPr>
          <p:cNvPr id="153603" name="Rectangle 6"/>
          <p:cNvSpPr>
            <a:spLocks noChangeArrowheads="1"/>
          </p:cNvSpPr>
          <p:nvPr/>
        </p:nvSpPr>
        <p:spPr bwMode="auto">
          <a:xfrm>
            <a:off x="-1041400" y="249238"/>
            <a:ext cx="1018540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5400" b="1" dirty="0">
                <a:latin typeface="Gill Sans" charset="0"/>
                <a:cs typeface="Gill Sans" charset="0"/>
              </a:rPr>
              <a:t>     </a:t>
            </a:r>
            <a:r>
              <a:rPr lang="en-US" altLang="ja-JP" sz="4800" b="1" dirty="0">
                <a:latin typeface="Gill Sans" charset="0"/>
                <a:cs typeface="Gill Sans" charset="0"/>
              </a:rPr>
              <a:t>Things </a:t>
            </a:r>
            <a:r>
              <a:rPr lang="ja-JP" altLang="en-US" sz="4800" b="1" dirty="0">
                <a:latin typeface="Gill Sans" charset="0"/>
                <a:cs typeface="Gill Sans" charset="0"/>
              </a:rPr>
              <a:t>“</a:t>
            </a:r>
            <a:r>
              <a:rPr lang="en-US" altLang="ja-JP" sz="4800" b="1" dirty="0">
                <a:latin typeface="Gill Sans" charset="0"/>
                <a:cs typeface="Gill Sans" charset="0"/>
              </a:rPr>
              <a:t>good English </a:t>
            </a:r>
          </a:p>
          <a:p>
            <a:r>
              <a:rPr lang="en-US" altLang="ja-JP" sz="4800" b="1" dirty="0">
                <a:latin typeface="Gill Sans" charset="0"/>
                <a:cs typeface="Gill Sans" charset="0"/>
              </a:rPr>
              <a:t>      learners</a:t>
            </a:r>
            <a:r>
              <a:rPr lang="ja-JP" altLang="en-US" sz="4800" b="1" dirty="0">
                <a:latin typeface="Gill Sans" charset="0"/>
                <a:cs typeface="Gill Sans" charset="0"/>
              </a:rPr>
              <a:t>”</a:t>
            </a:r>
            <a:r>
              <a:rPr lang="en-US" altLang="ja-JP" sz="4800" b="1" dirty="0">
                <a:latin typeface="Gill Sans" charset="0"/>
                <a:cs typeface="Gill Sans" charset="0"/>
              </a:rPr>
              <a:t> say to themselves. </a:t>
            </a:r>
            <a:r>
              <a:rPr lang="en-US" altLang="ja-JP" dirty="0">
                <a:latin typeface="Gill Sans" charset="0"/>
                <a:cs typeface="Gill Sans" charset="0"/>
              </a:rPr>
              <a:t>																</a:t>
            </a:r>
            <a:r>
              <a:rPr lang="en-US" altLang="ja-JP" sz="2400" dirty="0">
                <a:latin typeface="Gill Sans" charset="0"/>
                <a:cs typeface="Gill Sans" charset="0"/>
              </a:rPr>
              <a:t>		Rost 2005</a:t>
            </a:r>
            <a:endParaRPr lang="en-US" altLang="ja-JP" sz="1100" dirty="0"/>
          </a:p>
        </p:txBody>
      </p:sp>
      <p:sp>
        <p:nvSpPr>
          <p:cNvPr id="153604" name="Rectangle 1"/>
          <p:cNvSpPr>
            <a:spLocks noChangeArrowheads="1"/>
          </p:cNvSpPr>
          <p:nvPr/>
        </p:nvSpPr>
        <p:spPr bwMode="auto">
          <a:xfrm>
            <a:off x="-762000" y="4729163"/>
            <a:ext cx="98552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90000"/>
              </a:lnSpc>
            </a:pPr>
            <a:r>
              <a:rPr lang="en-US" altLang="ja-JP" sz="6600" b="1" dirty="0">
                <a:solidFill>
                  <a:srgbClr val="800000"/>
                </a:solidFill>
                <a:latin typeface="Gill Sans" charset="0"/>
                <a:cs typeface="Gill Sans" charset="0"/>
              </a:rPr>
              <a:t>I’m hungry </a:t>
            </a:r>
          </a:p>
          <a:p>
            <a:pPr algn="r">
              <a:lnSpc>
                <a:spcPct val="90000"/>
              </a:lnSpc>
            </a:pPr>
            <a:r>
              <a:rPr lang="en-US" altLang="ja-JP" sz="6600" b="1" dirty="0">
                <a:solidFill>
                  <a:srgbClr val="800000"/>
                </a:solidFill>
                <a:latin typeface="Gill Sans" charset="0"/>
                <a:cs typeface="Gill Sans" charset="0"/>
              </a:rPr>
              <a:t>for English.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41400" y="0"/>
            <a:ext cx="10185400" cy="750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41400" y="36513"/>
            <a:ext cx="10185400" cy="7467600"/>
          </a:xfrm>
          <a:prstGeom prst="rect">
            <a:avLst/>
          </a:prstGeom>
          <a:solidFill>
            <a:schemeClr val="bg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solidFill>
                <a:srgbClr val="FFFFFF"/>
              </a:solidFill>
              <a:cs typeface="ＭＳ Ｐゴシック" pitchFamily="1" charset="-128"/>
            </a:endParaRPr>
          </a:p>
        </p:txBody>
      </p:sp>
      <p:sp>
        <p:nvSpPr>
          <p:cNvPr id="154627" name="Rectangle 6"/>
          <p:cNvSpPr>
            <a:spLocks noChangeArrowheads="1"/>
          </p:cNvSpPr>
          <p:nvPr/>
        </p:nvSpPr>
        <p:spPr bwMode="auto">
          <a:xfrm>
            <a:off x="-1041400" y="249238"/>
            <a:ext cx="101854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5400" b="1" dirty="0">
                <a:latin typeface="Gill Sans" charset="0"/>
                <a:cs typeface="Gill Sans" charset="0"/>
              </a:rPr>
              <a:t>		   Choose one you like. </a:t>
            </a:r>
            <a:r>
              <a:rPr lang="en-US" altLang="ja-JP" sz="2000" dirty="0">
                <a:latin typeface="Gill Sans" charset="0"/>
                <a:cs typeface="Gill Sans" charset="0"/>
              </a:rPr>
              <a:t>																</a:t>
            </a:r>
            <a:endParaRPr lang="en-US" altLang="ja-JP" sz="1200" dirty="0"/>
          </a:p>
        </p:txBody>
      </p:sp>
      <p:sp>
        <p:nvSpPr>
          <p:cNvPr id="154628" name="Rectangle 1"/>
          <p:cNvSpPr>
            <a:spLocks noChangeArrowheads="1"/>
          </p:cNvSpPr>
          <p:nvPr/>
        </p:nvSpPr>
        <p:spPr bwMode="auto">
          <a:xfrm>
            <a:off x="-762000" y="1147763"/>
            <a:ext cx="9855200" cy="647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90000"/>
              </a:lnSpc>
            </a:pPr>
            <a:r>
              <a:rPr lang="en-US" altLang="ja-JP" sz="4800" b="1" dirty="0">
                <a:solidFill>
                  <a:srgbClr val="800000"/>
                </a:solidFill>
                <a:latin typeface="Gill Sans" charset="0"/>
                <a:cs typeface="Gill Sans" charset="0"/>
              </a:rPr>
              <a:t>Learning English </a:t>
            </a:r>
          </a:p>
          <a:p>
            <a:pPr algn="r">
              <a:lnSpc>
                <a:spcPct val="90000"/>
              </a:lnSpc>
            </a:pPr>
            <a:r>
              <a:rPr lang="en-US" altLang="ja-JP" sz="4800" b="1" dirty="0">
                <a:solidFill>
                  <a:srgbClr val="800000"/>
                </a:solidFill>
                <a:latin typeface="Gill Sans" charset="0"/>
                <a:cs typeface="Gill Sans" charset="0"/>
              </a:rPr>
              <a:t>makes me feel good.</a:t>
            </a:r>
          </a:p>
          <a:p>
            <a:pPr algn="r">
              <a:lnSpc>
                <a:spcPct val="90000"/>
              </a:lnSpc>
            </a:pPr>
            <a:endParaRPr lang="en-US" altLang="ja-JP" sz="3600" b="1" dirty="0">
              <a:solidFill>
                <a:srgbClr val="800000"/>
              </a:solidFill>
              <a:latin typeface="Gill Sans" charset="0"/>
              <a:cs typeface="Gill Sans" charset="0"/>
            </a:endParaRPr>
          </a:p>
          <a:p>
            <a:pPr algn="r">
              <a:lnSpc>
                <a:spcPct val="90000"/>
              </a:lnSpc>
            </a:pPr>
            <a:r>
              <a:rPr lang="en-US" altLang="ja-JP" sz="4800" b="1" dirty="0">
                <a:solidFill>
                  <a:srgbClr val="800000"/>
                </a:solidFill>
                <a:latin typeface="Gill Sans" charset="0"/>
                <a:cs typeface="Gill Sans" charset="0"/>
              </a:rPr>
              <a:t>Learning English </a:t>
            </a:r>
          </a:p>
          <a:p>
            <a:pPr algn="r">
              <a:lnSpc>
                <a:spcPct val="90000"/>
              </a:lnSpc>
            </a:pPr>
            <a:r>
              <a:rPr lang="en-US" altLang="ja-JP" sz="4800" b="1" dirty="0">
                <a:solidFill>
                  <a:srgbClr val="800000"/>
                </a:solidFill>
                <a:latin typeface="Gill Sans" charset="0"/>
                <a:cs typeface="Gill Sans" charset="0"/>
              </a:rPr>
              <a:t>is my passion.</a:t>
            </a:r>
          </a:p>
          <a:p>
            <a:pPr algn="r">
              <a:lnSpc>
                <a:spcPct val="90000"/>
              </a:lnSpc>
            </a:pPr>
            <a:endParaRPr lang="en-US" altLang="ja-JP" sz="3600" b="1" dirty="0">
              <a:solidFill>
                <a:srgbClr val="800000"/>
              </a:solidFill>
              <a:latin typeface="Gill Sans" charset="0"/>
              <a:cs typeface="Gill Sans" charset="0"/>
            </a:endParaRPr>
          </a:p>
          <a:p>
            <a:pPr algn="r">
              <a:lnSpc>
                <a:spcPct val="90000"/>
              </a:lnSpc>
            </a:pPr>
            <a:r>
              <a:rPr lang="en-US" altLang="ja-JP" sz="4800" b="1" dirty="0">
                <a:solidFill>
                  <a:srgbClr val="800000"/>
                </a:solidFill>
                <a:latin typeface="Gill Sans" charset="0"/>
                <a:cs typeface="Gill Sans" charset="0"/>
              </a:rPr>
              <a:t>I believe I</a:t>
            </a:r>
            <a:r>
              <a:rPr lang="ja-JP" altLang="en-US" sz="4800" b="1">
                <a:solidFill>
                  <a:srgbClr val="800000"/>
                </a:solidFill>
                <a:latin typeface="Gill Sans" charset="0"/>
                <a:cs typeface="Gill Sans" charset="0"/>
              </a:rPr>
              <a:t>’</a:t>
            </a:r>
            <a:r>
              <a:rPr lang="en-US" altLang="ja-JP" sz="4800" b="1" dirty="0">
                <a:solidFill>
                  <a:srgbClr val="800000"/>
                </a:solidFill>
                <a:latin typeface="Gill Sans" charset="0"/>
                <a:cs typeface="Gill Sans" charset="0"/>
              </a:rPr>
              <a:t>m a good student.</a:t>
            </a:r>
          </a:p>
          <a:p>
            <a:pPr algn="r">
              <a:lnSpc>
                <a:spcPct val="90000"/>
              </a:lnSpc>
            </a:pPr>
            <a:endParaRPr lang="en-US" altLang="ja-JP" sz="3600" b="1" dirty="0">
              <a:solidFill>
                <a:srgbClr val="800000"/>
              </a:solidFill>
              <a:latin typeface="Gill Sans" charset="0"/>
              <a:cs typeface="Gill Sans" charset="0"/>
            </a:endParaRPr>
          </a:p>
          <a:p>
            <a:pPr algn="r">
              <a:lnSpc>
                <a:spcPct val="90000"/>
              </a:lnSpc>
            </a:pPr>
            <a:r>
              <a:rPr lang="en-US" altLang="ja-JP" sz="4800" b="1" dirty="0">
                <a:solidFill>
                  <a:srgbClr val="800000"/>
                </a:solidFill>
                <a:latin typeface="Gill Sans" charset="0"/>
                <a:cs typeface="Gill Sans" charset="0"/>
              </a:rPr>
              <a:t>I</a:t>
            </a:r>
            <a:r>
              <a:rPr lang="ja-JP" altLang="en-US" sz="4800" b="1">
                <a:solidFill>
                  <a:srgbClr val="800000"/>
                </a:solidFill>
                <a:latin typeface="Gill Sans" charset="0"/>
                <a:cs typeface="Gill Sans" charset="0"/>
              </a:rPr>
              <a:t>’</a:t>
            </a:r>
            <a:r>
              <a:rPr lang="en-US" altLang="ja-JP" sz="4800" b="1" dirty="0">
                <a:solidFill>
                  <a:srgbClr val="800000"/>
                </a:solidFill>
                <a:latin typeface="Gill Sans" charset="0"/>
                <a:cs typeface="Gill Sans" charset="0"/>
              </a:rPr>
              <a:t>m hungry for English. </a:t>
            </a:r>
          </a:p>
          <a:p>
            <a:pPr algn="r">
              <a:lnSpc>
                <a:spcPct val="90000"/>
              </a:lnSpc>
            </a:pPr>
            <a:endParaRPr lang="en-US" sz="4800"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41400" y="0"/>
            <a:ext cx="10185400" cy="750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41400" y="36513"/>
            <a:ext cx="10185400" cy="7467600"/>
          </a:xfrm>
          <a:prstGeom prst="rect">
            <a:avLst/>
          </a:prstGeom>
          <a:solidFill>
            <a:schemeClr val="bg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solidFill>
                <a:srgbClr val="FFFFFF"/>
              </a:solidFill>
              <a:cs typeface="ＭＳ Ｐゴシック" pitchFamily="1" charset="-128"/>
            </a:endParaRPr>
          </a:p>
        </p:txBody>
      </p:sp>
      <p:sp>
        <p:nvSpPr>
          <p:cNvPr id="155651" name="Rectangle 6"/>
          <p:cNvSpPr>
            <a:spLocks noChangeArrowheads="1"/>
          </p:cNvSpPr>
          <p:nvPr/>
        </p:nvSpPr>
        <p:spPr bwMode="auto">
          <a:xfrm>
            <a:off x="-1041400" y="249238"/>
            <a:ext cx="101854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5400" b="1" dirty="0">
                <a:latin typeface="Gill Sans" charset="0"/>
                <a:cs typeface="Gill Sans" charset="0"/>
              </a:rPr>
              <a:t>		   Choose one you like. </a:t>
            </a:r>
            <a:r>
              <a:rPr lang="en-US" altLang="ja-JP" sz="2000" dirty="0">
                <a:latin typeface="Gill Sans" charset="0"/>
                <a:cs typeface="Gill Sans" charset="0"/>
              </a:rPr>
              <a:t>																</a:t>
            </a:r>
            <a:endParaRPr lang="en-US" altLang="ja-JP" sz="1200" dirty="0"/>
          </a:p>
        </p:txBody>
      </p:sp>
      <p:sp>
        <p:nvSpPr>
          <p:cNvPr id="155652" name="Rectangle 1"/>
          <p:cNvSpPr>
            <a:spLocks noChangeArrowheads="1"/>
          </p:cNvSpPr>
          <p:nvPr/>
        </p:nvSpPr>
        <p:spPr bwMode="auto">
          <a:xfrm>
            <a:off x="-762000" y="1147763"/>
            <a:ext cx="9855200" cy="647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90000"/>
              </a:lnSpc>
            </a:pPr>
            <a:r>
              <a:rPr lang="en-US" altLang="ja-JP" sz="4800" b="1" dirty="0">
                <a:solidFill>
                  <a:srgbClr val="800000"/>
                </a:solidFill>
                <a:latin typeface="Gill Sans" charset="0"/>
                <a:cs typeface="Gill Sans" charset="0"/>
              </a:rPr>
              <a:t>Teaching English </a:t>
            </a:r>
          </a:p>
          <a:p>
            <a:pPr algn="r">
              <a:lnSpc>
                <a:spcPct val="90000"/>
              </a:lnSpc>
            </a:pPr>
            <a:r>
              <a:rPr lang="en-US" altLang="ja-JP" sz="4800" b="1" dirty="0">
                <a:solidFill>
                  <a:srgbClr val="800000"/>
                </a:solidFill>
                <a:latin typeface="Gill Sans" charset="0"/>
                <a:cs typeface="Gill Sans" charset="0"/>
              </a:rPr>
              <a:t>makes me feel good.</a:t>
            </a:r>
          </a:p>
          <a:p>
            <a:pPr algn="r">
              <a:lnSpc>
                <a:spcPct val="90000"/>
              </a:lnSpc>
            </a:pPr>
            <a:endParaRPr lang="en-US" altLang="ja-JP" sz="3600" b="1" dirty="0">
              <a:solidFill>
                <a:srgbClr val="800000"/>
              </a:solidFill>
              <a:latin typeface="Gill Sans" charset="0"/>
              <a:cs typeface="Gill Sans" charset="0"/>
            </a:endParaRPr>
          </a:p>
          <a:p>
            <a:pPr algn="r">
              <a:lnSpc>
                <a:spcPct val="90000"/>
              </a:lnSpc>
            </a:pPr>
            <a:r>
              <a:rPr lang="en-US" altLang="ja-JP" sz="4800" b="1" dirty="0">
                <a:solidFill>
                  <a:srgbClr val="800000"/>
                </a:solidFill>
                <a:latin typeface="Gill Sans" charset="0"/>
                <a:cs typeface="Gill Sans" charset="0"/>
              </a:rPr>
              <a:t>Teaching English </a:t>
            </a:r>
          </a:p>
          <a:p>
            <a:pPr algn="r">
              <a:lnSpc>
                <a:spcPct val="90000"/>
              </a:lnSpc>
            </a:pPr>
            <a:r>
              <a:rPr lang="en-US" altLang="ja-JP" sz="4800" b="1" dirty="0">
                <a:solidFill>
                  <a:srgbClr val="800000"/>
                </a:solidFill>
                <a:latin typeface="Gill Sans" charset="0"/>
                <a:cs typeface="Gill Sans" charset="0"/>
              </a:rPr>
              <a:t>is my passion.</a:t>
            </a:r>
          </a:p>
          <a:p>
            <a:pPr algn="r">
              <a:lnSpc>
                <a:spcPct val="90000"/>
              </a:lnSpc>
            </a:pPr>
            <a:endParaRPr lang="en-US" altLang="ja-JP" sz="3600" b="1" dirty="0">
              <a:solidFill>
                <a:srgbClr val="800000"/>
              </a:solidFill>
              <a:latin typeface="Gill Sans" charset="0"/>
              <a:cs typeface="Gill Sans" charset="0"/>
            </a:endParaRPr>
          </a:p>
          <a:p>
            <a:pPr algn="r">
              <a:lnSpc>
                <a:spcPct val="90000"/>
              </a:lnSpc>
            </a:pPr>
            <a:r>
              <a:rPr lang="en-US" altLang="ja-JP" sz="4800" b="1" dirty="0">
                <a:solidFill>
                  <a:srgbClr val="800000"/>
                </a:solidFill>
                <a:latin typeface="Gill Sans" charset="0"/>
                <a:cs typeface="Gill Sans" charset="0"/>
              </a:rPr>
              <a:t>I believe I</a:t>
            </a:r>
            <a:r>
              <a:rPr lang="ja-JP" altLang="en-US" sz="4800" b="1">
                <a:solidFill>
                  <a:srgbClr val="800000"/>
                </a:solidFill>
                <a:latin typeface="Gill Sans" charset="0"/>
                <a:cs typeface="Gill Sans" charset="0"/>
              </a:rPr>
              <a:t>’</a:t>
            </a:r>
            <a:r>
              <a:rPr lang="en-US" altLang="ja-JP" sz="4800" b="1" dirty="0">
                <a:solidFill>
                  <a:srgbClr val="800000"/>
                </a:solidFill>
                <a:latin typeface="Gill Sans" charset="0"/>
                <a:cs typeface="Gill Sans" charset="0"/>
              </a:rPr>
              <a:t>m a good teacher.</a:t>
            </a:r>
          </a:p>
          <a:p>
            <a:pPr algn="r">
              <a:lnSpc>
                <a:spcPct val="90000"/>
              </a:lnSpc>
            </a:pPr>
            <a:endParaRPr lang="en-US" altLang="ja-JP" sz="3600" b="1" dirty="0">
              <a:solidFill>
                <a:srgbClr val="800000"/>
              </a:solidFill>
              <a:latin typeface="Gill Sans" charset="0"/>
              <a:cs typeface="Gill Sans" charset="0"/>
            </a:endParaRPr>
          </a:p>
          <a:p>
            <a:pPr algn="r">
              <a:lnSpc>
                <a:spcPct val="90000"/>
              </a:lnSpc>
            </a:pPr>
            <a:r>
              <a:rPr lang="en-US" altLang="ja-JP" sz="4800" b="1" dirty="0">
                <a:solidFill>
                  <a:srgbClr val="800000"/>
                </a:solidFill>
                <a:latin typeface="Gill Sans" charset="0"/>
                <a:cs typeface="Gill Sans" charset="0"/>
              </a:rPr>
              <a:t>I</a:t>
            </a:r>
            <a:r>
              <a:rPr lang="ja-JP" altLang="en-US" sz="4800" b="1">
                <a:solidFill>
                  <a:srgbClr val="800000"/>
                </a:solidFill>
                <a:latin typeface="Gill Sans" charset="0"/>
                <a:cs typeface="Gill Sans" charset="0"/>
              </a:rPr>
              <a:t>’</a:t>
            </a:r>
            <a:r>
              <a:rPr lang="en-US" altLang="ja-JP" sz="4800" b="1" dirty="0">
                <a:solidFill>
                  <a:srgbClr val="800000"/>
                </a:solidFill>
                <a:latin typeface="Gill Sans" charset="0"/>
                <a:cs typeface="Gill Sans" charset="0"/>
              </a:rPr>
              <a:t>m hungry for good teaching. </a:t>
            </a:r>
          </a:p>
          <a:p>
            <a:pPr algn="r">
              <a:lnSpc>
                <a:spcPct val="90000"/>
              </a:lnSpc>
            </a:pPr>
            <a:endParaRPr lang="en-US" sz="4800"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875088" y="-990600"/>
            <a:ext cx="5268912"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TextBox 2"/>
          <p:cNvSpPr txBox="1">
            <a:spLocks noChangeArrowheads="1"/>
          </p:cNvSpPr>
          <p:nvPr/>
        </p:nvSpPr>
        <p:spPr bwMode="auto">
          <a:xfrm>
            <a:off x="161925" y="4505325"/>
            <a:ext cx="38004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600" b="1" dirty="0">
                <a:solidFill>
                  <a:srgbClr val="800000"/>
                </a:solidFill>
                <a:latin typeface="Gill Sans" charset="0"/>
                <a:cs typeface="Gill Sans" charset="0"/>
              </a:rPr>
              <a:t>Mind</a:t>
            </a:r>
          </a:p>
          <a:p>
            <a:r>
              <a:rPr lang="en-US" sz="6600" b="1" dirty="0">
                <a:solidFill>
                  <a:srgbClr val="800000"/>
                </a:solidFill>
                <a:latin typeface="Gill Sans" charset="0"/>
                <a:cs typeface="Gill Sans" charset="0"/>
              </a:rPr>
              <a:t>massage</a:t>
            </a:r>
            <a:endParaRPr lang="en-US" sz="6600" dirty="0">
              <a:solidFill>
                <a:srgbClr val="800000"/>
              </a:solidFill>
            </a:endParaRPr>
          </a:p>
        </p:txBody>
      </p:sp>
      <p:sp>
        <p:nvSpPr>
          <p:cNvPr id="156675" name="TextBox 1"/>
          <p:cNvSpPr txBox="1">
            <a:spLocks noChangeArrowheads="1"/>
          </p:cNvSpPr>
          <p:nvPr/>
        </p:nvSpPr>
        <p:spPr bwMode="auto">
          <a:xfrm>
            <a:off x="152400" y="228600"/>
            <a:ext cx="35099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altLang="ja-JP" sz="4800" dirty="0">
                <a:latin typeface="Gill Sans" charset="0"/>
                <a:cs typeface="Gill Sans" charset="0"/>
              </a:rPr>
              <a:t>OK, this next</a:t>
            </a:r>
          </a:p>
          <a:p>
            <a:r>
              <a:rPr lang="en-US" altLang="ja-JP" sz="4800" dirty="0">
                <a:latin typeface="Gill Sans" charset="0"/>
                <a:cs typeface="Gill Sans" charset="0"/>
              </a:rPr>
              <a:t>a</a:t>
            </a:r>
            <a:r>
              <a:rPr lang="en-US" altLang="ja-JP" sz="4800" dirty="0" smtClean="0">
                <a:latin typeface="Gill Sans" charset="0"/>
                <a:cs typeface="Gill Sans" charset="0"/>
              </a:rPr>
              <a:t>ctivity </a:t>
            </a:r>
            <a:r>
              <a:rPr lang="en-US" altLang="ja-JP" sz="4800" dirty="0">
                <a:latin typeface="Gill Sans" charset="0"/>
                <a:cs typeface="Gill Sans" charset="0"/>
              </a:rPr>
              <a:t>is a </a:t>
            </a:r>
          </a:p>
          <a:p>
            <a:r>
              <a:rPr lang="en-US" altLang="ja-JP" sz="4800" dirty="0">
                <a:latin typeface="Gill Sans" charset="0"/>
                <a:cs typeface="Gill Sans" charset="0"/>
              </a:rPr>
              <a:t>little strange.</a:t>
            </a:r>
            <a:endParaRPr lang="en-US" sz="4800"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03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806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19663" y="-20638"/>
            <a:ext cx="4573587"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8" name="Rectangle 5"/>
          <p:cNvSpPr>
            <a:spLocks noChangeArrowheads="1"/>
          </p:cNvSpPr>
          <p:nvPr/>
        </p:nvSpPr>
        <p:spPr bwMode="auto">
          <a:xfrm>
            <a:off x="1316038" y="5041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endParaRPr lang="ja-JP" altLang="en-US">
              <a:latin typeface="Wingdings" charset="0"/>
            </a:endParaRPr>
          </a:p>
        </p:txBody>
      </p:sp>
      <p:sp>
        <p:nvSpPr>
          <p:cNvPr id="2" name="TextBox 1"/>
          <p:cNvSpPr txBox="1">
            <a:spLocks noChangeArrowheads="1"/>
          </p:cNvSpPr>
          <p:nvPr/>
        </p:nvSpPr>
        <p:spPr bwMode="auto">
          <a:xfrm>
            <a:off x="265113" y="3268663"/>
            <a:ext cx="44418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6600" b="1" dirty="0">
                <a:solidFill>
                  <a:srgbClr val="800000"/>
                </a:solidFill>
                <a:latin typeface="Gill Sans" charset="0"/>
                <a:cs typeface="Gill Sans" charset="0"/>
              </a:rPr>
              <a:t>Positive </a:t>
            </a:r>
          </a:p>
          <a:p>
            <a:pPr algn="r"/>
            <a:r>
              <a:rPr lang="en-US" sz="6600" b="1" dirty="0">
                <a:solidFill>
                  <a:srgbClr val="800000"/>
                </a:solidFill>
                <a:latin typeface="Gill Sans" charset="0"/>
                <a:cs typeface="Gill Sans" charset="0"/>
              </a:rPr>
              <a:t>peer neck </a:t>
            </a:r>
          </a:p>
          <a:p>
            <a:pPr algn="r"/>
            <a:r>
              <a:rPr lang="en-US" sz="6600" b="1" dirty="0">
                <a:solidFill>
                  <a:srgbClr val="800000"/>
                </a:solidFill>
                <a:latin typeface="Gill Sans" charset="0"/>
                <a:cs typeface="Gill Sans" charset="0"/>
              </a:rPr>
              <a:t>massage</a:t>
            </a:r>
          </a:p>
        </p:txBody>
      </p:sp>
      <p:sp>
        <p:nvSpPr>
          <p:cNvPr id="157700"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280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bwMode="auto">
          <a:xfrm>
            <a:off x="119063" y="457200"/>
            <a:ext cx="8305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eaLnBrk="1" hangingPunct="1"/>
            <a:r>
              <a:rPr lang="en-US" altLang="ja-JP" sz="4800" b="1" dirty="0">
                <a:latin typeface="Gill Sans" charset="0"/>
                <a:ea typeface="ＭＳ Ｐゴシック" charset="0"/>
                <a:cs typeface="Gill Sans" charset="0"/>
              </a:rPr>
              <a:t>Make a circle </a:t>
            </a:r>
            <a:br>
              <a:rPr lang="en-US" altLang="ja-JP" sz="4800" b="1" dirty="0">
                <a:latin typeface="Gill Sans" charset="0"/>
                <a:ea typeface="ＭＳ Ｐゴシック" charset="0"/>
                <a:cs typeface="Gill Sans" charset="0"/>
              </a:rPr>
            </a:br>
            <a:r>
              <a:rPr lang="en-US" altLang="ja-JP" sz="4800" b="1" dirty="0">
                <a:latin typeface="Gill Sans" charset="0"/>
                <a:ea typeface="ＭＳ Ｐゴシック" charset="0"/>
                <a:cs typeface="Gill Sans" charset="0"/>
              </a:rPr>
              <a:t>or line of 8-10</a:t>
            </a:r>
            <a:r>
              <a:rPr lang="en-US" altLang="ja-JP" sz="4800" dirty="0">
                <a:latin typeface="Gill Sans" charset="0"/>
                <a:ea typeface="ＭＳ Ｐゴシック" charset="0"/>
                <a:cs typeface="Gill Sans" charset="0"/>
              </a:rPr>
              <a:t>.</a:t>
            </a:r>
          </a:p>
        </p:txBody>
      </p:sp>
      <p:pic>
        <p:nvPicPr>
          <p:cNvPr id="15974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19663" y="-20638"/>
            <a:ext cx="4573587"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Rectangle 5"/>
          <p:cNvSpPr>
            <a:spLocks noChangeArrowheads="1"/>
          </p:cNvSpPr>
          <p:nvPr/>
        </p:nvSpPr>
        <p:spPr bwMode="auto">
          <a:xfrm>
            <a:off x="1316038" y="5041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endParaRPr lang="ja-JP" altLang="en-US">
              <a:latin typeface="Wingdings" charset="0"/>
            </a:endParaRPr>
          </a:p>
        </p:txBody>
      </p:sp>
      <p:sp>
        <p:nvSpPr>
          <p:cNvPr id="9" name="Rectangle 2"/>
          <p:cNvSpPr txBox="1">
            <a:spLocks noChangeArrowheads="1"/>
          </p:cNvSpPr>
          <p:nvPr/>
        </p:nvSpPr>
        <p:spPr bwMode="auto">
          <a:xfrm>
            <a:off x="152400" y="2536825"/>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900">
                <a:solidFill>
                  <a:schemeClr val="tx1"/>
                </a:solidFill>
                <a:latin typeface="Arial" charset="0"/>
                <a:ea typeface="ＭＳ Ｐゴシック" charset="0"/>
                <a:cs typeface="ＭＳ Ｐゴシック" charset="0"/>
              </a:defRPr>
            </a:lvl1pPr>
            <a:lvl2pPr marL="742950" indent="-285750" defTabSz="457200">
              <a:defRPr sz="900">
                <a:solidFill>
                  <a:schemeClr val="tx1"/>
                </a:solidFill>
                <a:latin typeface="Arial" charset="0"/>
                <a:ea typeface="ＭＳ Ｐゴシック" charset="0"/>
              </a:defRPr>
            </a:lvl2pPr>
            <a:lvl3pPr marL="1143000" indent="-228600" defTabSz="457200">
              <a:defRPr sz="900">
                <a:solidFill>
                  <a:schemeClr val="tx1"/>
                </a:solidFill>
                <a:latin typeface="Arial" charset="0"/>
                <a:ea typeface="ＭＳ Ｐゴシック" charset="0"/>
              </a:defRPr>
            </a:lvl3pPr>
            <a:lvl4pPr marL="1600200" indent="-228600" defTabSz="457200">
              <a:defRPr sz="900">
                <a:solidFill>
                  <a:schemeClr val="tx1"/>
                </a:solidFill>
                <a:latin typeface="Arial" charset="0"/>
                <a:ea typeface="ＭＳ Ｐゴシック" charset="0"/>
              </a:defRPr>
            </a:lvl4pPr>
            <a:lvl5pPr marL="2057400" indent="-228600" defTabSz="4572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r>
              <a:rPr lang="en-US" altLang="ja-JP" sz="4800" b="1" dirty="0">
                <a:latin typeface="Gill Sans" charset="0"/>
                <a:cs typeface="Gill Sans" charset="0"/>
              </a:rPr>
              <a:t>Massage your </a:t>
            </a:r>
            <a:br>
              <a:rPr lang="en-US" altLang="ja-JP" sz="4800" b="1" dirty="0">
                <a:latin typeface="Gill Sans" charset="0"/>
                <a:cs typeface="Gill Sans" charset="0"/>
              </a:rPr>
            </a:br>
            <a:r>
              <a:rPr lang="en-US" altLang="ja-JP" sz="4800" b="1" dirty="0">
                <a:latin typeface="Gill Sans" charset="0"/>
                <a:cs typeface="Gill Sans" charset="0"/>
              </a:rPr>
              <a:t>partner’s neck</a:t>
            </a:r>
          </a:p>
          <a:p>
            <a:pPr eaLnBrk="1" hangingPunct="1"/>
            <a:r>
              <a:rPr lang="en-US" altLang="ja-JP" sz="4800" b="1" dirty="0">
                <a:latin typeface="Gill Sans" charset="0"/>
                <a:cs typeface="Gill Sans" charset="0"/>
              </a:rPr>
              <a:t>&amp; shoulders</a:t>
            </a:r>
            <a:r>
              <a:rPr lang="en-US" altLang="ja-JP" sz="4800" dirty="0">
                <a:latin typeface="Gill Sans" charset="0"/>
                <a:cs typeface="Gill Sans" charset="0"/>
              </a:rPr>
              <a:t>.</a:t>
            </a:r>
          </a:p>
        </p:txBody>
      </p:sp>
      <p:sp>
        <p:nvSpPr>
          <p:cNvPr id="11" name="Rectangle 2"/>
          <p:cNvSpPr txBox="1">
            <a:spLocks noChangeArrowheads="1"/>
          </p:cNvSpPr>
          <p:nvPr/>
        </p:nvSpPr>
        <p:spPr bwMode="auto">
          <a:xfrm>
            <a:off x="152400" y="4927600"/>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900">
                <a:solidFill>
                  <a:schemeClr val="tx1"/>
                </a:solidFill>
                <a:latin typeface="Arial" charset="0"/>
                <a:ea typeface="ＭＳ Ｐゴシック" charset="0"/>
                <a:cs typeface="ＭＳ Ｐゴシック" charset="0"/>
              </a:defRPr>
            </a:lvl1pPr>
            <a:lvl2pPr marL="742950" indent="-285750" defTabSz="457200">
              <a:defRPr sz="900">
                <a:solidFill>
                  <a:schemeClr val="tx1"/>
                </a:solidFill>
                <a:latin typeface="Arial" charset="0"/>
                <a:ea typeface="ＭＳ Ｐゴシック" charset="0"/>
              </a:defRPr>
            </a:lvl2pPr>
            <a:lvl3pPr marL="1143000" indent="-228600" defTabSz="457200">
              <a:defRPr sz="900">
                <a:solidFill>
                  <a:schemeClr val="tx1"/>
                </a:solidFill>
                <a:latin typeface="Arial" charset="0"/>
                <a:ea typeface="ＭＳ Ｐゴシック" charset="0"/>
              </a:defRPr>
            </a:lvl3pPr>
            <a:lvl4pPr marL="1600200" indent="-228600" defTabSz="457200">
              <a:defRPr sz="900">
                <a:solidFill>
                  <a:schemeClr val="tx1"/>
                </a:solidFill>
                <a:latin typeface="Arial" charset="0"/>
                <a:ea typeface="ＭＳ Ｐゴシック" charset="0"/>
              </a:defRPr>
            </a:lvl4pPr>
            <a:lvl5pPr marL="2057400" indent="-228600" defTabSz="4572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r>
              <a:rPr lang="en-US" altLang="ja-JP" sz="4800" b="1" dirty="0">
                <a:latin typeface="Gill Sans" charset="0"/>
                <a:cs typeface="Gill Sans" charset="0"/>
              </a:rPr>
              <a:t>Repeat your</a:t>
            </a:r>
          </a:p>
          <a:p>
            <a:pPr eaLnBrk="1" hangingPunct="1"/>
            <a:r>
              <a:rPr lang="en-US" altLang="ja-JP" sz="4800" b="1" dirty="0">
                <a:latin typeface="Gill Sans" charset="0"/>
                <a:cs typeface="Gill Sans" charset="0"/>
              </a:rPr>
              <a:t>sentence</a:t>
            </a:r>
          </a:p>
          <a:p>
            <a:pPr eaLnBrk="1" hangingPunct="1"/>
            <a:r>
              <a:rPr lang="en-US" altLang="ja-JP" sz="4800" b="1" dirty="0">
                <a:latin typeface="Gill Sans" charset="0"/>
                <a:cs typeface="Gill Sans" charset="0"/>
              </a:rPr>
              <a:t>many times. </a:t>
            </a:r>
          </a:p>
        </p:txBody>
      </p:sp>
      <p:sp>
        <p:nvSpPr>
          <p:cNvPr id="12" name="Oval Callout 11"/>
          <p:cNvSpPr/>
          <p:nvPr/>
        </p:nvSpPr>
        <p:spPr>
          <a:xfrm>
            <a:off x="7162800" y="260350"/>
            <a:ext cx="2382838" cy="1462088"/>
          </a:xfrm>
          <a:prstGeom prst="wedgeEllipseCallout">
            <a:avLst>
              <a:gd name="adj1" fmla="val -60323"/>
              <a:gd name="adj2" fmla="val 64520"/>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sz="3200" b="1" dirty="0" smtClean="0">
                <a:solidFill>
                  <a:srgbClr val="800000"/>
                </a:solidFill>
                <a:cs typeface="ＭＳ Ｐゴシック" pitchFamily="1" charset="-128"/>
              </a:rPr>
              <a:t>Teaching </a:t>
            </a:r>
            <a:r>
              <a:rPr lang="en-US" altLang="ja-JP" sz="3200" b="1" dirty="0">
                <a:solidFill>
                  <a:srgbClr val="800000"/>
                </a:solidFill>
                <a:cs typeface="ＭＳ Ｐゴシック" pitchFamily="1" charset="-128"/>
              </a:rPr>
              <a:t>English…</a:t>
            </a:r>
            <a:endParaRPr lang="ja-JP" altLang="en-US" sz="3200" b="1" dirty="0">
              <a:solidFill>
                <a:srgbClr val="800000"/>
              </a:solidFill>
              <a:cs typeface="ＭＳ Ｐゴシック" pitchFamily="1"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Box 1"/>
          <p:cNvSpPr txBox="1">
            <a:spLocks noChangeArrowheads="1"/>
          </p:cNvSpPr>
          <p:nvPr/>
        </p:nvSpPr>
        <p:spPr bwMode="auto">
          <a:xfrm>
            <a:off x="179388" y="-100013"/>
            <a:ext cx="8459787" cy="2247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6000" b="1" dirty="0">
                <a:solidFill>
                  <a:srgbClr val="0000FF"/>
                </a:solidFill>
                <a:latin typeface="Gill Sans" charset="0"/>
                <a:cs typeface="Gill Sans" charset="0"/>
              </a:rPr>
              <a:t> Pronunciation:    </a:t>
            </a:r>
          </a:p>
          <a:p>
            <a:pPr algn="r" eaLnBrk="1" hangingPunct="1"/>
            <a:r>
              <a:rPr lang="en-US" sz="8000" b="1" dirty="0">
                <a:latin typeface="Gill Sans" charset="0"/>
                <a:cs typeface="Gill Sans" charset="0"/>
              </a:rPr>
              <a:t>/ </a:t>
            </a:r>
            <a:r>
              <a:rPr lang="en-US" sz="8000" b="1" dirty="0">
                <a:solidFill>
                  <a:srgbClr val="FF0000"/>
                </a:solidFill>
                <a:latin typeface="Gill Sans" charset="0"/>
                <a:cs typeface="Gill Sans" charset="0"/>
              </a:rPr>
              <a:t>l</a:t>
            </a:r>
            <a:r>
              <a:rPr lang="en-US" sz="8000" b="1" dirty="0">
                <a:latin typeface="Gill Sans" charset="0"/>
                <a:cs typeface="Gill Sans" charset="0"/>
              </a:rPr>
              <a:t> /  / </a:t>
            </a:r>
            <a:r>
              <a:rPr lang="en-US" sz="8000" b="1" dirty="0">
                <a:solidFill>
                  <a:srgbClr val="FF0000"/>
                </a:solidFill>
                <a:latin typeface="Gill Sans" charset="0"/>
                <a:cs typeface="Gill Sans" charset="0"/>
              </a:rPr>
              <a:t>r</a:t>
            </a:r>
            <a:r>
              <a:rPr lang="en-US" sz="8000" b="1" dirty="0">
                <a:latin typeface="Gill Sans" charset="0"/>
                <a:cs typeface="Gill Sans" charset="0"/>
              </a:rPr>
              <a:t> /</a:t>
            </a:r>
            <a:endParaRPr lang="en-US" sz="6000" dirty="0"/>
          </a:p>
        </p:txBody>
      </p:sp>
      <p:sp>
        <p:nvSpPr>
          <p:cNvPr id="6" name="TextBox 5"/>
          <p:cNvSpPr txBox="1">
            <a:spLocks noChangeArrowheads="1"/>
          </p:cNvSpPr>
          <p:nvPr/>
        </p:nvSpPr>
        <p:spPr bwMode="auto">
          <a:xfrm>
            <a:off x="1941513" y="5537200"/>
            <a:ext cx="1508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0" b="1" dirty="0">
                <a:solidFill>
                  <a:srgbClr val="FF0000"/>
                </a:solidFill>
                <a:latin typeface="Gill Sans" charset="0"/>
                <a:cs typeface="Gill Sans" charset="0"/>
              </a:rPr>
              <a:t>l</a:t>
            </a:r>
            <a:r>
              <a:rPr lang="en-US" sz="6000" b="1" dirty="0">
                <a:solidFill>
                  <a:srgbClr val="0000FF"/>
                </a:solidFill>
                <a:latin typeface="Gill Sans" charset="0"/>
                <a:cs typeface="Gill Sans" charset="0"/>
              </a:rPr>
              <a:t>ice</a:t>
            </a:r>
            <a:endParaRPr lang="en-US" sz="6000" dirty="0"/>
          </a:p>
        </p:txBody>
      </p:sp>
      <p:sp>
        <p:nvSpPr>
          <p:cNvPr id="8" name="TextBox 7"/>
          <p:cNvSpPr txBox="1">
            <a:spLocks noChangeArrowheads="1"/>
          </p:cNvSpPr>
          <p:nvPr/>
        </p:nvSpPr>
        <p:spPr bwMode="auto">
          <a:xfrm>
            <a:off x="6145213" y="5537200"/>
            <a:ext cx="1619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0" b="1" dirty="0">
                <a:solidFill>
                  <a:srgbClr val="FF0000"/>
                </a:solidFill>
                <a:latin typeface="Gill Sans" charset="0"/>
                <a:cs typeface="Gill Sans" charset="0"/>
              </a:rPr>
              <a:t>r</a:t>
            </a:r>
            <a:r>
              <a:rPr lang="en-US" sz="6000" b="1" dirty="0">
                <a:solidFill>
                  <a:srgbClr val="0000FF"/>
                </a:solidFill>
                <a:latin typeface="Gill Sans" charset="0"/>
                <a:cs typeface="Gill Sans" charset="0"/>
              </a:rPr>
              <a:t>ice</a:t>
            </a:r>
            <a:endParaRPr lang="en-US" sz="6000"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0200" y="1981200"/>
            <a:ext cx="3405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05000" y="2133600"/>
            <a:ext cx="1981200"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9240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extBox 4"/>
          <p:cNvSpPr txBox="1">
            <a:spLocks noChangeArrowheads="1"/>
          </p:cNvSpPr>
          <p:nvPr/>
        </p:nvSpPr>
        <p:spPr bwMode="auto">
          <a:xfrm>
            <a:off x="0" y="15875"/>
            <a:ext cx="6075363"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600" b="1" dirty="0">
                <a:solidFill>
                  <a:srgbClr val="800000"/>
                </a:solidFill>
                <a:latin typeface="Gill Sans" charset="0"/>
                <a:cs typeface="Gill Sans" charset="0"/>
              </a:rPr>
              <a:t>Positive peer </a:t>
            </a:r>
          </a:p>
          <a:p>
            <a:r>
              <a:rPr lang="en-US" sz="6600" b="1" dirty="0">
                <a:solidFill>
                  <a:srgbClr val="800000"/>
                </a:solidFill>
                <a:latin typeface="Gill Sans" charset="0"/>
                <a:cs typeface="Gill Sans" charset="0"/>
              </a:rPr>
              <a:t>neck massage</a:t>
            </a:r>
          </a:p>
          <a:p>
            <a:endParaRPr lang="en-US" sz="6600" dirty="0"/>
          </a:p>
        </p:txBody>
      </p:sp>
      <p:pic>
        <p:nvPicPr>
          <p:cNvPr id="161794"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7550" y="1985963"/>
            <a:ext cx="1035685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extBox 4"/>
          <p:cNvSpPr txBox="1">
            <a:spLocks noChangeArrowheads="1"/>
          </p:cNvSpPr>
          <p:nvPr/>
        </p:nvSpPr>
        <p:spPr bwMode="auto">
          <a:xfrm>
            <a:off x="846138" y="666750"/>
            <a:ext cx="6172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600" b="1" dirty="0">
                <a:latin typeface="Gill Sans" charset="0"/>
                <a:cs typeface="Gill Sans" charset="0"/>
              </a:rPr>
              <a:t>Sorta like this</a:t>
            </a:r>
            <a:endParaRPr lang="en-US" sz="6600" dirty="0"/>
          </a:p>
        </p:txBody>
      </p:sp>
      <p:pic>
        <p:nvPicPr>
          <p:cNvPr id="162818"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7550" y="1985963"/>
            <a:ext cx="1035685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extBox 4"/>
          <p:cNvSpPr txBox="1">
            <a:spLocks noChangeArrowheads="1"/>
          </p:cNvSpPr>
          <p:nvPr/>
        </p:nvSpPr>
        <p:spPr bwMode="auto">
          <a:xfrm>
            <a:off x="846138" y="666750"/>
            <a:ext cx="617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600" b="1" dirty="0" smtClean="0">
                <a:latin typeface="Gill Sans" charset="0"/>
                <a:cs typeface="Gill Sans" charset="0"/>
              </a:rPr>
              <a:t>Sorta </a:t>
            </a:r>
            <a:r>
              <a:rPr lang="en-US" sz="6600" b="1" dirty="0">
                <a:latin typeface="Gill Sans" charset="0"/>
                <a:cs typeface="Gill Sans" charset="0"/>
              </a:rPr>
              <a:t>like this</a:t>
            </a:r>
            <a:endParaRPr lang="en-US" sz="6600" dirty="0"/>
          </a:p>
        </p:txBody>
      </p:sp>
      <p:pic>
        <p:nvPicPr>
          <p:cNvPr id="163842"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7550" y="1985963"/>
            <a:ext cx="1035685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Callout 1"/>
          <p:cNvSpPr/>
          <p:nvPr/>
        </p:nvSpPr>
        <p:spPr>
          <a:xfrm>
            <a:off x="-457200" y="914400"/>
            <a:ext cx="2971800" cy="1512887"/>
          </a:xfrm>
          <a:prstGeom prst="wedgeEllipseCallout">
            <a:avLst>
              <a:gd name="adj1" fmla="val 35981"/>
              <a:gd name="adj2" fmla="val 73254"/>
            </a:avLst>
          </a:prstGeom>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600" i="1" dirty="0">
                <a:solidFill>
                  <a:srgbClr val="FFFF00"/>
                </a:solidFill>
                <a:latin typeface="Gill Sans"/>
                <a:cs typeface="Gill Sans"/>
              </a:rPr>
              <a:t>Teaching English is</a:t>
            </a:r>
            <a:r>
              <a:rPr lang="en-US" sz="3600" dirty="0">
                <a:solidFill>
                  <a:srgbClr val="FFFF00"/>
                </a:solidFill>
              </a:rPr>
              <a:t>.</a:t>
            </a:r>
            <a:r>
              <a:rPr lang="en-US" sz="3600" dirty="0"/>
              <a:t>.</a:t>
            </a:r>
          </a:p>
        </p:txBody>
      </p:sp>
      <p:sp>
        <p:nvSpPr>
          <p:cNvPr id="7" name="Oval Callout 6"/>
          <p:cNvSpPr/>
          <p:nvPr/>
        </p:nvSpPr>
        <p:spPr>
          <a:xfrm>
            <a:off x="1143000" y="381000"/>
            <a:ext cx="2847975" cy="903287"/>
          </a:xfrm>
          <a:prstGeom prst="wedgeEllipseCallout">
            <a:avLst>
              <a:gd name="adj1" fmla="val 36963"/>
              <a:gd name="adj2" fmla="val 222547"/>
            </a:avLst>
          </a:prstGeom>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600" i="1" dirty="0">
                <a:solidFill>
                  <a:srgbClr val="FFFF00"/>
                </a:solidFill>
                <a:latin typeface="Gill Sans"/>
                <a:cs typeface="Gill Sans"/>
              </a:rPr>
              <a:t>I believe</a:t>
            </a:r>
            <a:r>
              <a:rPr lang="en-US" sz="3600" dirty="0">
                <a:solidFill>
                  <a:srgbClr val="FFFF00"/>
                </a:solidFill>
              </a:rPr>
              <a:t>.</a:t>
            </a:r>
            <a:r>
              <a:rPr lang="en-US" sz="3600" dirty="0"/>
              <a:t>.</a:t>
            </a:r>
          </a:p>
        </p:txBody>
      </p:sp>
      <p:sp>
        <p:nvSpPr>
          <p:cNvPr id="8" name="Oval Callout 7"/>
          <p:cNvSpPr/>
          <p:nvPr/>
        </p:nvSpPr>
        <p:spPr>
          <a:xfrm>
            <a:off x="3124200" y="1066800"/>
            <a:ext cx="2427288" cy="1233488"/>
          </a:xfrm>
          <a:prstGeom prst="wedgeEllipseCallout">
            <a:avLst>
              <a:gd name="adj1" fmla="val 42696"/>
              <a:gd name="adj2" fmla="val 102035"/>
            </a:avLst>
          </a:prstGeom>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600" i="1" dirty="0">
                <a:solidFill>
                  <a:srgbClr val="FFFF00"/>
                </a:solidFill>
                <a:latin typeface="Gill Sans"/>
                <a:cs typeface="Gill Sans"/>
              </a:rPr>
              <a:t>…my </a:t>
            </a:r>
            <a:r>
              <a:rPr lang="en-US" sz="3600" i="1" dirty="0" smtClean="0">
                <a:solidFill>
                  <a:srgbClr val="FFFF00"/>
                </a:solidFill>
                <a:latin typeface="Gill Sans"/>
                <a:cs typeface="Gill Sans"/>
              </a:rPr>
              <a:t>passion</a:t>
            </a:r>
            <a:r>
              <a:rPr lang="en-US" sz="3600" dirty="0" smtClean="0">
                <a:solidFill>
                  <a:srgbClr val="FFFF00"/>
                </a:solidFill>
              </a:rPr>
              <a:t>.</a:t>
            </a:r>
            <a:r>
              <a:rPr lang="en-US" sz="1600" dirty="0"/>
              <a:t>.</a:t>
            </a:r>
          </a:p>
        </p:txBody>
      </p:sp>
      <p:sp>
        <p:nvSpPr>
          <p:cNvPr id="9" name="Oval Callout 8"/>
          <p:cNvSpPr/>
          <p:nvPr/>
        </p:nvSpPr>
        <p:spPr>
          <a:xfrm>
            <a:off x="4267200" y="-76200"/>
            <a:ext cx="3581400" cy="1524000"/>
          </a:xfrm>
          <a:prstGeom prst="wedgeEllipseCallout">
            <a:avLst>
              <a:gd name="adj1" fmla="val 36017"/>
              <a:gd name="adj2" fmla="val 125632"/>
            </a:avLst>
          </a:prstGeom>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600" i="1" dirty="0">
                <a:solidFill>
                  <a:srgbClr val="FFFF00"/>
                </a:solidFill>
                <a:latin typeface="Gill Sans"/>
                <a:cs typeface="Gill Sans"/>
              </a:rPr>
              <a:t>…hungry for good teaching </a:t>
            </a:r>
            <a:r>
              <a:rPr lang="en-US" sz="3600" dirty="0">
                <a:solidFill>
                  <a:srgbClr val="FFFF00"/>
                </a:solidFill>
              </a:rPr>
              <a:t>.</a:t>
            </a:r>
            <a:r>
              <a:rPr lang="en-US" sz="3600" dirty="0"/>
              <a:t>.</a:t>
            </a:r>
          </a:p>
        </p:txBody>
      </p:sp>
      <p:sp>
        <p:nvSpPr>
          <p:cNvPr id="10" name="Oval Callout 9"/>
          <p:cNvSpPr/>
          <p:nvPr/>
        </p:nvSpPr>
        <p:spPr>
          <a:xfrm>
            <a:off x="7010400" y="1066800"/>
            <a:ext cx="2289175" cy="1090613"/>
          </a:xfrm>
          <a:prstGeom prst="wedgeEllipseCallout">
            <a:avLst>
              <a:gd name="adj1" fmla="val 24273"/>
              <a:gd name="adj2" fmla="val 83430"/>
            </a:avLst>
          </a:prstGeom>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600" i="1" dirty="0">
                <a:solidFill>
                  <a:srgbClr val="FFFF00"/>
                </a:solidFill>
                <a:latin typeface="Gill Sans"/>
                <a:cs typeface="Gill Sans"/>
              </a:rPr>
              <a:t>…</a:t>
            </a:r>
            <a:r>
              <a:rPr lang="en-US" sz="3600" i="1" dirty="0" smtClean="0">
                <a:solidFill>
                  <a:srgbClr val="FFFF00"/>
                </a:solidFill>
                <a:latin typeface="Gill Sans"/>
                <a:cs typeface="Gill Sans"/>
              </a:rPr>
              <a:t>feels good</a:t>
            </a:r>
            <a:r>
              <a:rPr lang="en-US" sz="3600" dirty="0" smtClean="0">
                <a:solidFill>
                  <a:srgbClr val="FFFF00"/>
                </a:solidFill>
              </a:rPr>
              <a:t>.</a:t>
            </a:r>
            <a:r>
              <a:rPr lang="en-US" sz="2400" dirty="0"/>
              <a:t>ß</a:t>
            </a:r>
          </a:p>
        </p:txBody>
      </p:sp>
    </p:spTree>
    <p:extLst>
      <p:ext uri="{BB962C8B-B14F-4D97-AF65-F5344CB8AC3E}">
        <p14:creationId xmlns:p14="http://schemas.microsoft.com/office/powerpoint/2010/main" val="28399202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title"/>
          </p:nvPr>
        </p:nvSpPr>
        <p:spPr bwMode="auto">
          <a:xfrm>
            <a:off x="119063" y="1022350"/>
            <a:ext cx="8305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eaLnBrk="1" hangingPunct="1"/>
            <a:r>
              <a:rPr lang="en-US" altLang="ja-JP" sz="4800" b="1" dirty="0">
                <a:latin typeface="Gill Sans" charset="0"/>
                <a:ea typeface="ＭＳ Ｐゴシック" charset="0"/>
                <a:cs typeface="Gill Sans" charset="0"/>
              </a:rPr>
              <a:t>Partner, </a:t>
            </a:r>
            <a:br>
              <a:rPr lang="en-US" altLang="ja-JP" sz="4800" b="1" dirty="0">
                <a:latin typeface="Gill Sans" charset="0"/>
                <a:ea typeface="ＭＳ Ｐゴシック" charset="0"/>
                <a:cs typeface="Gill Sans" charset="0"/>
              </a:rPr>
            </a:br>
            <a:r>
              <a:rPr lang="en-US" altLang="ja-JP" sz="9600" b="1" dirty="0">
                <a:solidFill>
                  <a:srgbClr val="800000"/>
                </a:solidFill>
                <a:latin typeface="Gill Sans" charset="0"/>
                <a:ea typeface="ＭＳ Ｐゴシック" charset="0"/>
                <a:cs typeface="Gill Sans" charset="0"/>
              </a:rPr>
              <a:t>ENJOY</a:t>
            </a:r>
            <a:r>
              <a:rPr lang="en-US" altLang="ja-JP" sz="9600" dirty="0">
                <a:solidFill>
                  <a:srgbClr val="800000"/>
                </a:solidFill>
                <a:latin typeface="Gill Sans" charset="0"/>
                <a:ea typeface="ＭＳ Ｐゴシック" charset="0"/>
                <a:cs typeface="Gill Sans" charset="0"/>
              </a:rPr>
              <a:t>.</a:t>
            </a:r>
            <a:endParaRPr lang="en-US" altLang="ja-JP" sz="4800" dirty="0">
              <a:solidFill>
                <a:srgbClr val="800000"/>
              </a:solidFill>
              <a:latin typeface="Gill Sans" charset="0"/>
              <a:ea typeface="ＭＳ Ｐゴシック" charset="0"/>
              <a:cs typeface="Gill Sans" charset="0"/>
            </a:endParaRPr>
          </a:p>
        </p:txBody>
      </p:sp>
      <p:pic>
        <p:nvPicPr>
          <p:cNvPr id="16486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19663" y="-20638"/>
            <a:ext cx="4573587"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5"/>
          <p:cNvSpPr>
            <a:spLocks noChangeArrowheads="1"/>
          </p:cNvSpPr>
          <p:nvPr/>
        </p:nvSpPr>
        <p:spPr bwMode="auto">
          <a:xfrm>
            <a:off x="1316038" y="5041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endParaRPr lang="ja-JP" altLang="en-US">
              <a:latin typeface="Wingdings" charset="0"/>
            </a:endParaRPr>
          </a:p>
        </p:txBody>
      </p:sp>
      <p:sp>
        <p:nvSpPr>
          <p:cNvPr id="12" name="Oval Callout 11"/>
          <p:cNvSpPr/>
          <p:nvPr/>
        </p:nvSpPr>
        <p:spPr>
          <a:xfrm>
            <a:off x="7372350" y="260350"/>
            <a:ext cx="2173288" cy="1462088"/>
          </a:xfrm>
          <a:prstGeom prst="wedgeEllipseCallout">
            <a:avLst>
              <a:gd name="adj1" fmla="val -60323"/>
              <a:gd name="adj2" fmla="val 64520"/>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sz="2800" b="1" dirty="0">
                <a:solidFill>
                  <a:srgbClr val="800000"/>
                </a:solidFill>
                <a:cs typeface="ＭＳ Ｐゴシック" pitchFamily="1" charset="-128"/>
              </a:rPr>
              <a:t>Learning English…</a:t>
            </a:r>
            <a:endParaRPr lang="ja-JP" altLang="en-US" sz="2800" b="1" dirty="0">
              <a:solidFill>
                <a:srgbClr val="800000"/>
              </a:solidFill>
              <a:cs typeface="ＭＳ Ｐゴシック" pitchFamily="1" charset="-128"/>
            </a:endParaRPr>
          </a:p>
        </p:txBody>
      </p:sp>
      <p:sp>
        <p:nvSpPr>
          <p:cNvPr id="8" name="Oval 6"/>
          <p:cNvSpPr>
            <a:spLocks noChangeArrowheads="1"/>
          </p:cNvSpPr>
          <p:nvPr/>
        </p:nvSpPr>
        <p:spPr bwMode="auto">
          <a:xfrm>
            <a:off x="6396038" y="2990850"/>
            <a:ext cx="811212" cy="793750"/>
          </a:xfrm>
          <a:prstGeom prst="ellipse">
            <a:avLst/>
          </a:prstGeom>
          <a:solidFill>
            <a:srgbClr val="F9FA2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3" name="TextBox 2"/>
          <p:cNvSpPr txBox="1">
            <a:spLocks noChangeArrowheads="1"/>
          </p:cNvSpPr>
          <p:nvPr/>
        </p:nvSpPr>
        <p:spPr bwMode="auto">
          <a:xfrm>
            <a:off x="6340475" y="2746375"/>
            <a:ext cx="9620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altLang="ja-JP" sz="7200" dirty="0">
                <a:latin typeface="Wingdings" charset="0"/>
              </a:rPr>
              <a:t>J</a:t>
            </a:r>
            <a:endParaRPr lang="en-US" altLang="ja-JP" sz="3200" dirty="0">
              <a:latin typeface="Wingdings" charset="0"/>
            </a:endParaRPr>
          </a:p>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41400" y="0"/>
            <a:ext cx="10185400" cy="750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41400" y="36513"/>
            <a:ext cx="10185400" cy="7467600"/>
          </a:xfrm>
          <a:prstGeom prst="rect">
            <a:avLst/>
          </a:prstGeom>
          <a:solidFill>
            <a:schemeClr val="bg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solidFill>
                <a:srgbClr val="FFFFFF"/>
              </a:solidFill>
              <a:cs typeface="ＭＳ Ｐゴシック" pitchFamily="1" charset="-128"/>
            </a:endParaRPr>
          </a:p>
        </p:txBody>
      </p:sp>
      <p:sp>
        <p:nvSpPr>
          <p:cNvPr id="166915" name="Rectangle 6"/>
          <p:cNvSpPr>
            <a:spLocks noChangeArrowheads="1"/>
          </p:cNvSpPr>
          <p:nvPr/>
        </p:nvSpPr>
        <p:spPr bwMode="auto">
          <a:xfrm>
            <a:off x="-1041400" y="249238"/>
            <a:ext cx="101854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5400" b="1" dirty="0">
                <a:latin typeface="Gill Sans" charset="0"/>
                <a:cs typeface="Gill Sans" charset="0"/>
              </a:rPr>
              <a:t>		   Choose one you like. </a:t>
            </a:r>
            <a:r>
              <a:rPr lang="en-US" altLang="ja-JP" sz="2000" dirty="0">
                <a:latin typeface="Gill Sans" charset="0"/>
                <a:cs typeface="Gill Sans" charset="0"/>
              </a:rPr>
              <a:t>																</a:t>
            </a:r>
            <a:endParaRPr lang="en-US" altLang="ja-JP" sz="1200" dirty="0"/>
          </a:p>
        </p:txBody>
      </p:sp>
      <p:sp>
        <p:nvSpPr>
          <p:cNvPr id="166916" name="Rectangle 1"/>
          <p:cNvSpPr>
            <a:spLocks noChangeArrowheads="1"/>
          </p:cNvSpPr>
          <p:nvPr/>
        </p:nvSpPr>
        <p:spPr bwMode="auto">
          <a:xfrm>
            <a:off x="-762000" y="1147763"/>
            <a:ext cx="9855200" cy="647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90000"/>
              </a:lnSpc>
            </a:pPr>
            <a:r>
              <a:rPr lang="en-US" altLang="ja-JP" sz="4800" b="1" dirty="0">
                <a:solidFill>
                  <a:srgbClr val="800000"/>
                </a:solidFill>
                <a:latin typeface="Gill Sans" charset="0"/>
                <a:cs typeface="Gill Sans" charset="0"/>
              </a:rPr>
              <a:t>Teaching English </a:t>
            </a:r>
          </a:p>
          <a:p>
            <a:pPr algn="r">
              <a:lnSpc>
                <a:spcPct val="90000"/>
              </a:lnSpc>
            </a:pPr>
            <a:r>
              <a:rPr lang="en-US" altLang="ja-JP" sz="4800" b="1" dirty="0">
                <a:solidFill>
                  <a:srgbClr val="800000"/>
                </a:solidFill>
                <a:latin typeface="Gill Sans" charset="0"/>
                <a:cs typeface="Gill Sans" charset="0"/>
              </a:rPr>
              <a:t>makes me feel good.</a:t>
            </a:r>
          </a:p>
          <a:p>
            <a:pPr algn="r">
              <a:lnSpc>
                <a:spcPct val="90000"/>
              </a:lnSpc>
            </a:pPr>
            <a:endParaRPr lang="en-US" altLang="ja-JP" sz="3600" b="1" dirty="0">
              <a:solidFill>
                <a:srgbClr val="800000"/>
              </a:solidFill>
              <a:latin typeface="Gill Sans" charset="0"/>
              <a:cs typeface="Gill Sans" charset="0"/>
            </a:endParaRPr>
          </a:p>
          <a:p>
            <a:pPr algn="r">
              <a:lnSpc>
                <a:spcPct val="90000"/>
              </a:lnSpc>
            </a:pPr>
            <a:r>
              <a:rPr lang="en-US" altLang="ja-JP" sz="4800" b="1" dirty="0">
                <a:solidFill>
                  <a:srgbClr val="800000"/>
                </a:solidFill>
                <a:latin typeface="Gill Sans" charset="0"/>
                <a:cs typeface="Gill Sans" charset="0"/>
              </a:rPr>
              <a:t>Teaching English </a:t>
            </a:r>
          </a:p>
          <a:p>
            <a:pPr algn="r">
              <a:lnSpc>
                <a:spcPct val="90000"/>
              </a:lnSpc>
            </a:pPr>
            <a:r>
              <a:rPr lang="en-US" altLang="ja-JP" sz="4800" b="1" dirty="0">
                <a:solidFill>
                  <a:srgbClr val="800000"/>
                </a:solidFill>
                <a:latin typeface="Gill Sans" charset="0"/>
                <a:cs typeface="Gill Sans" charset="0"/>
              </a:rPr>
              <a:t>is my passion.</a:t>
            </a:r>
          </a:p>
          <a:p>
            <a:pPr algn="r">
              <a:lnSpc>
                <a:spcPct val="90000"/>
              </a:lnSpc>
            </a:pPr>
            <a:endParaRPr lang="en-US" altLang="ja-JP" sz="3600" b="1" dirty="0">
              <a:solidFill>
                <a:srgbClr val="800000"/>
              </a:solidFill>
              <a:latin typeface="Gill Sans" charset="0"/>
              <a:cs typeface="Gill Sans" charset="0"/>
            </a:endParaRPr>
          </a:p>
          <a:p>
            <a:pPr algn="r">
              <a:lnSpc>
                <a:spcPct val="90000"/>
              </a:lnSpc>
            </a:pPr>
            <a:r>
              <a:rPr lang="en-US" altLang="ja-JP" sz="4800" b="1" dirty="0">
                <a:solidFill>
                  <a:srgbClr val="800000"/>
                </a:solidFill>
                <a:latin typeface="Gill Sans" charset="0"/>
                <a:cs typeface="Gill Sans" charset="0"/>
              </a:rPr>
              <a:t>I believe I</a:t>
            </a:r>
            <a:r>
              <a:rPr lang="ja-JP" altLang="en-US" sz="4800" b="1">
                <a:solidFill>
                  <a:srgbClr val="800000"/>
                </a:solidFill>
                <a:latin typeface="Gill Sans" charset="0"/>
                <a:cs typeface="Gill Sans" charset="0"/>
              </a:rPr>
              <a:t>’</a:t>
            </a:r>
            <a:r>
              <a:rPr lang="en-US" altLang="ja-JP" sz="4800" b="1" dirty="0">
                <a:solidFill>
                  <a:srgbClr val="800000"/>
                </a:solidFill>
                <a:latin typeface="Gill Sans" charset="0"/>
                <a:cs typeface="Gill Sans" charset="0"/>
              </a:rPr>
              <a:t>m a good teacher.</a:t>
            </a:r>
          </a:p>
          <a:p>
            <a:pPr algn="r">
              <a:lnSpc>
                <a:spcPct val="90000"/>
              </a:lnSpc>
            </a:pPr>
            <a:endParaRPr lang="en-US" altLang="ja-JP" sz="3600" b="1" dirty="0">
              <a:solidFill>
                <a:srgbClr val="800000"/>
              </a:solidFill>
              <a:latin typeface="Gill Sans" charset="0"/>
              <a:cs typeface="Gill Sans" charset="0"/>
            </a:endParaRPr>
          </a:p>
          <a:p>
            <a:pPr algn="r">
              <a:lnSpc>
                <a:spcPct val="90000"/>
              </a:lnSpc>
            </a:pPr>
            <a:r>
              <a:rPr lang="en-US" altLang="ja-JP" sz="4800" b="1" dirty="0">
                <a:solidFill>
                  <a:srgbClr val="800000"/>
                </a:solidFill>
                <a:latin typeface="Gill Sans" charset="0"/>
                <a:cs typeface="Gill Sans" charset="0"/>
              </a:rPr>
              <a:t>I</a:t>
            </a:r>
            <a:r>
              <a:rPr lang="ja-JP" altLang="en-US" sz="4800" b="1">
                <a:solidFill>
                  <a:srgbClr val="800000"/>
                </a:solidFill>
                <a:latin typeface="Gill Sans" charset="0"/>
                <a:cs typeface="Gill Sans" charset="0"/>
              </a:rPr>
              <a:t>’</a:t>
            </a:r>
            <a:r>
              <a:rPr lang="en-US" altLang="ja-JP" sz="4800" b="1" dirty="0">
                <a:solidFill>
                  <a:srgbClr val="800000"/>
                </a:solidFill>
                <a:latin typeface="Gill Sans" charset="0"/>
                <a:cs typeface="Gill Sans" charset="0"/>
              </a:rPr>
              <a:t>m hungry for good teaching. </a:t>
            </a:r>
          </a:p>
          <a:p>
            <a:pPr algn="r">
              <a:lnSpc>
                <a:spcPct val="90000"/>
              </a:lnSpc>
            </a:pPr>
            <a:endParaRPr lang="en-US" sz="4800"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正方形/長方形 3"/>
          <p:cNvSpPr>
            <a:spLocks noChangeArrowheads="1"/>
          </p:cNvSpPr>
          <p:nvPr/>
        </p:nvSpPr>
        <p:spPr bwMode="auto">
          <a:xfrm>
            <a:off x="1571625" y="1571625"/>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ja-JP" altLang="en-US" sz="5400" b="1">
              <a:latin typeface="Calibri" charset="0"/>
            </a:endParaRPr>
          </a:p>
        </p:txBody>
      </p:sp>
      <p:sp>
        <p:nvSpPr>
          <p:cNvPr id="5" name="正方形/長方形 4"/>
          <p:cNvSpPr/>
          <p:nvPr/>
        </p:nvSpPr>
        <p:spPr>
          <a:xfrm>
            <a:off x="306388" y="2967038"/>
            <a:ext cx="184150" cy="914400"/>
          </a:xfrm>
          <a:prstGeom prst="rect">
            <a:avLst/>
          </a:prstGeom>
          <a:noFill/>
        </p:spPr>
        <p:txBody>
          <a:bodyPr wrap="none">
            <a:spAutoFit/>
          </a:bodyPr>
          <a:lstStyle/>
          <a:p>
            <a:pPr algn="ctr">
              <a:defRPr/>
            </a:pPr>
            <a:endParaRPr lang="ja-JP" altLang="en-US" sz="5400" b="1">
              <a:solidFill>
                <a:srgbClr val="F4F1E3"/>
              </a:solidFill>
              <a:effectLst>
                <a:outerShdw blurRad="38100" dist="38100" dir="2700000" algn="tl">
                  <a:srgbClr val="DDDDDD"/>
                </a:outerShdw>
              </a:effectLst>
              <a:latin typeface="Calibri" charset="0"/>
            </a:endParaRPr>
          </a:p>
        </p:txBody>
      </p:sp>
      <p:sp>
        <p:nvSpPr>
          <p:cNvPr id="8" name="Title 7"/>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8000" b="1" dirty="0">
                <a:solidFill>
                  <a:srgbClr val="000000"/>
                </a:solidFill>
                <a:latin typeface="Gill Sans" charset="0"/>
                <a:ea typeface="ＭＳ Ｐゴシック" charset="0"/>
                <a:cs typeface="Gill Sans" charset="0"/>
              </a:rPr>
              <a:t>Interesting fact:</a:t>
            </a:r>
          </a:p>
        </p:txBody>
      </p:sp>
      <p:pic>
        <p:nvPicPr>
          <p:cNvPr id="14342" name="Picture 6"/>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bwMode="auto">
          <a:xfrm>
            <a:off x="838200" y="1600200"/>
            <a:ext cx="2297113" cy="495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43600" y="1524000"/>
            <a:ext cx="21256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Rectangle 8"/>
          <p:cNvSpPr>
            <a:spLocks noChangeArrowheads="1"/>
          </p:cNvSpPr>
          <p:nvPr/>
        </p:nvSpPr>
        <p:spPr bwMode="auto">
          <a:xfrm>
            <a:off x="3633788" y="1752600"/>
            <a:ext cx="35290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dirty="0"/>
          </a:p>
        </p:txBody>
      </p:sp>
      <p:sp>
        <p:nvSpPr>
          <p:cNvPr id="14345" name="Rectangle 9"/>
          <p:cNvSpPr>
            <a:spLocks noChangeArrowheads="1"/>
          </p:cNvSpPr>
          <p:nvPr/>
        </p:nvSpPr>
        <p:spPr bwMode="auto">
          <a:xfrm>
            <a:off x="990600" y="2514600"/>
            <a:ext cx="4521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5400" dirty="0">
                <a:solidFill>
                  <a:srgbClr val="800000"/>
                </a:solidFill>
                <a:latin typeface="Gill Sans" charset="0"/>
                <a:cs typeface="Gill Sans" charset="0"/>
              </a:rPr>
              <a:t>Relaxed people</a:t>
            </a:r>
          </a:p>
          <a:p>
            <a:r>
              <a:rPr lang="en-US" sz="5400" dirty="0">
                <a:solidFill>
                  <a:srgbClr val="800000"/>
                </a:solidFill>
                <a:latin typeface="Gill Sans" charset="0"/>
                <a:cs typeface="Gill Sans" charset="0"/>
              </a:rPr>
              <a:t>do up to 25%</a:t>
            </a:r>
          </a:p>
          <a:p>
            <a:r>
              <a:rPr lang="en-US" sz="5400" dirty="0">
                <a:solidFill>
                  <a:srgbClr val="800000"/>
                </a:solidFill>
                <a:latin typeface="Gill Sans" charset="0"/>
                <a:cs typeface="Gill Sans" charset="0"/>
              </a:rPr>
              <a:t>better on tests.</a:t>
            </a:r>
          </a:p>
          <a:p>
            <a:r>
              <a:rPr lang="en-US" sz="5400" dirty="0">
                <a:solidFill>
                  <a:srgbClr val="800000"/>
                </a:solidFill>
                <a:latin typeface="Gill Sans" charset="0"/>
                <a:cs typeface="Gill Sans" charset="0"/>
              </a:rPr>
              <a:t>			</a:t>
            </a:r>
            <a:r>
              <a:rPr lang="en-US" sz="2000" dirty="0">
                <a:solidFill>
                  <a:srgbClr val="800000"/>
                </a:solidFill>
                <a:latin typeface="Gill Sans" charset="0"/>
                <a:cs typeface="Gill Sans" charset="0"/>
              </a:rPr>
              <a:t>Jensen, 2008</a:t>
            </a:r>
            <a:endParaRPr lang="en-US" sz="5400" dirty="0">
              <a:solidFill>
                <a:srgbClr val="800000"/>
              </a:solidFill>
              <a:latin typeface="Gill Sans" charset="0"/>
              <a:cs typeface="Gill San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dissolve">
                                      <p:cBhvr>
                                        <p:cTn id="7" dur="500"/>
                                        <p:tgtEl>
                                          <p:spTgt spid="143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4343"/>
                                        </p:tgtEl>
                                        <p:attrNameLst>
                                          <p:attrName>style.visibility</p:attrName>
                                        </p:attrNameLst>
                                      </p:cBhvr>
                                      <p:to>
                                        <p:strVal val="visible"/>
                                      </p:to>
                                    </p:set>
                                    <p:animEffect transition="in" filter="dissolve">
                                      <p:cBhvr>
                                        <p:cTn id="12" dur="500"/>
                                        <p:tgtEl>
                                          <p:spTgt spid="143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nodeType="afterGroup">
                            <p:stCondLst>
                              <p:cond delay="0"/>
                            </p:stCondLst>
                            <p:childTnLst>
                              <p:par>
                                <p:cTn id="18" presetID="9" presetClass="exit" presetSubtype="0" fill="hold" nodeType="afterEffect">
                                  <p:stCondLst>
                                    <p:cond delay="0"/>
                                  </p:stCondLst>
                                  <p:childTnLst>
                                    <p:animEffect transition="out" filter="dissolve">
                                      <p:cBhvr>
                                        <p:cTn id="19" dur="500"/>
                                        <p:tgtEl>
                                          <p:spTgt spid="14342"/>
                                        </p:tgtEl>
                                      </p:cBhvr>
                                    </p:animEffect>
                                    <p:set>
                                      <p:cBhvr>
                                        <p:cTn id="20" dur="1" fill="hold">
                                          <p:stCondLst>
                                            <p:cond delay="499"/>
                                          </p:stCondLst>
                                        </p:cTn>
                                        <p:tgtEl>
                                          <p:spTgt spid="14342"/>
                                        </p:tgtEl>
                                        <p:attrNameLst>
                                          <p:attrName>style.visibility</p:attrName>
                                        </p:attrNameLst>
                                      </p:cBhvr>
                                      <p:to>
                                        <p:strVal val="hidden"/>
                                      </p:to>
                                    </p:set>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4345"/>
                                        </p:tgtEl>
                                        <p:attrNameLst>
                                          <p:attrName>style.visibility</p:attrName>
                                        </p:attrNameLst>
                                      </p:cBhvr>
                                      <p:to>
                                        <p:strVal val="visible"/>
                                      </p:to>
                                    </p:set>
                                    <p:animEffect transition="in" filter="dissolve">
                                      <p:cBhvr>
                                        <p:cTn id="24" dur="500"/>
                                        <p:tgtEl>
                                          <p:spTgt spid="14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34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正方形/長方形 3"/>
          <p:cNvSpPr>
            <a:spLocks noChangeArrowheads="1"/>
          </p:cNvSpPr>
          <p:nvPr/>
        </p:nvSpPr>
        <p:spPr bwMode="auto">
          <a:xfrm>
            <a:off x="1571625" y="1571625"/>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ja-JP" altLang="en-US" sz="5400" b="1">
              <a:latin typeface="Calibri" charset="0"/>
            </a:endParaRPr>
          </a:p>
        </p:txBody>
      </p:sp>
      <p:sp>
        <p:nvSpPr>
          <p:cNvPr id="5" name="正方形/長方形 4"/>
          <p:cNvSpPr/>
          <p:nvPr/>
        </p:nvSpPr>
        <p:spPr>
          <a:xfrm>
            <a:off x="306388" y="2967038"/>
            <a:ext cx="184150" cy="914400"/>
          </a:xfrm>
          <a:prstGeom prst="rect">
            <a:avLst/>
          </a:prstGeom>
          <a:noFill/>
        </p:spPr>
        <p:txBody>
          <a:bodyPr wrap="none">
            <a:spAutoFit/>
          </a:bodyPr>
          <a:lstStyle/>
          <a:p>
            <a:pPr algn="ctr">
              <a:defRPr/>
            </a:pPr>
            <a:endParaRPr lang="ja-JP" altLang="en-US" sz="5400" b="1">
              <a:solidFill>
                <a:srgbClr val="F4F1E3"/>
              </a:solidFill>
              <a:effectLst>
                <a:outerShdw blurRad="38100" dist="38100" dir="2700000" algn="tl">
                  <a:srgbClr val="DDDDDD"/>
                </a:outerShdw>
              </a:effectLst>
              <a:latin typeface="Calibri" charset="0"/>
            </a:endParaRPr>
          </a:p>
        </p:txBody>
      </p:sp>
      <p:sp>
        <p:nvSpPr>
          <p:cNvPr id="235523" name="Rectangle 8"/>
          <p:cNvSpPr>
            <a:spLocks noChangeArrowheads="1"/>
          </p:cNvSpPr>
          <p:nvPr/>
        </p:nvSpPr>
        <p:spPr bwMode="auto">
          <a:xfrm>
            <a:off x="3633788" y="1752600"/>
            <a:ext cx="35290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dirty="0"/>
          </a:p>
        </p:txBody>
      </p:sp>
      <p:sp>
        <p:nvSpPr>
          <p:cNvPr id="235524" name="Rectangle 9"/>
          <p:cNvSpPr>
            <a:spLocks noChangeArrowheads="1"/>
          </p:cNvSpPr>
          <p:nvPr/>
        </p:nvSpPr>
        <p:spPr bwMode="auto">
          <a:xfrm>
            <a:off x="77788" y="2687638"/>
            <a:ext cx="777557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5400" dirty="0">
                <a:solidFill>
                  <a:srgbClr val="800000"/>
                </a:solidFill>
                <a:latin typeface="Gill Sans" charset="0"/>
                <a:cs typeface="Gill Sans" charset="0"/>
              </a:rPr>
              <a:t>Appropriate, wanted</a:t>
            </a:r>
          </a:p>
          <a:p>
            <a:r>
              <a:rPr lang="en-US" sz="5400" dirty="0">
                <a:solidFill>
                  <a:srgbClr val="800000"/>
                </a:solidFill>
                <a:latin typeface="Gill Sans" charset="0"/>
                <a:cs typeface="Gill Sans" charset="0"/>
              </a:rPr>
              <a:t>touching releases</a:t>
            </a:r>
          </a:p>
          <a:p>
            <a:r>
              <a:rPr lang="en-US" sz="5400" b="1" dirty="0">
                <a:solidFill>
                  <a:srgbClr val="800000"/>
                </a:solidFill>
                <a:latin typeface="Gill Sans" charset="0"/>
                <a:cs typeface="Gill Sans" charset="0"/>
              </a:rPr>
              <a:t>oxytocin</a:t>
            </a:r>
            <a:r>
              <a:rPr lang="en-US" sz="5400" dirty="0">
                <a:solidFill>
                  <a:srgbClr val="800000"/>
                </a:solidFill>
                <a:latin typeface="Gill Sans" charset="0"/>
                <a:cs typeface="Gill Sans" charset="0"/>
              </a:rPr>
              <a:t>. It is related</a:t>
            </a:r>
          </a:p>
          <a:p>
            <a:r>
              <a:rPr lang="en-US" sz="5400" dirty="0">
                <a:solidFill>
                  <a:srgbClr val="800000"/>
                </a:solidFill>
                <a:latin typeface="Gill Sans" charset="0"/>
                <a:cs typeface="Gill Sans" charset="0"/>
              </a:rPr>
              <a:t>to bonding, increasing trust </a:t>
            </a:r>
          </a:p>
          <a:p>
            <a:r>
              <a:rPr lang="en-US" sz="5400" dirty="0">
                <a:solidFill>
                  <a:srgbClr val="800000"/>
                </a:solidFill>
                <a:latin typeface="Gill Sans" charset="0"/>
                <a:cs typeface="Gill Sans" charset="0"/>
              </a:rPr>
              <a:t>and reducing fear.  </a:t>
            </a:r>
          </a:p>
        </p:txBody>
      </p:sp>
      <p:pic>
        <p:nvPicPr>
          <p:cNvPr id="235525"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5052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pic>
        <p:nvPicPr>
          <p:cNvPr id="23552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3630612" y="247650"/>
            <a:ext cx="6061076"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8" name="TextBox 3"/>
          <p:cNvSpPr txBox="1">
            <a:spLocks noChangeArrowheads="1"/>
          </p:cNvSpPr>
          <p:nvPr/>
        </p:nvSpPr>
        <p:spPr bwMode="auto">
          <a:xfrm>
            <a:off x="5622925" y="6122988"/>
            <a:ext cx="3313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dirty="0">
                <a:solidFill>
                  <a:srgbClr val="000000"/>
                </a:solidFill>
              </a:rPr>
              <a:t>Source: </a:t>
            </a:r>
            <a:r>
              <a:rPr lang="en-US" dirty="0">
                <a:solidFill>
                  <a:srgbClr val="000000"/>
                </a:solidFill>
                <a:hlinkClick r:id="rId5"/>
              </a:rPr>
              <a:t>http://psychcentral.com/</a:t>
            </a:r>
            <a:endParaRPr lang="en-US" dirty="0">
              <a:solidFill>
                <a:srgbClr val="000000"/>
              </a:solidFill>
            </a:endParaRPr>
          </a:p>
          <a:p>
            <a:r>
              <a:rPr lang="en-US" dirty="0">
                <a:solidFill>
                  <a:srgbClr val="000000"/>
                </a:solidFill>
              </a:rPr>
              <a:t>lib/about-oxytocin/0001386</a:t>
            </a:r>
          </a:p>
        </p:txBody>
      </p:sp>
    </p:spTree>
    <p:extLst>
      <p:ext uri="{BB962C8B-B14F-4D97-AF65-F5344CB8AC3E}">
        <p14:creationId xmlns:p14="http://schemas.microsoft.com/office/powerpoint/2010/main" val="412036225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19613" y="0"/>
            <a:ext cx="4624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TextBox 5"/>
          <p:cNvSpPr txBox="1">
            <a:spLocks noChangeArrowheads="1"/>
          </p:cNvSpPr>
          <p:nvPr/>
        </p:nvSpPr>
        <p:spPr bwMode="auto">
          <a:xfrm>
            <a:off x="0" y="-152400"/>
            <a:ext cx="393223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600" b="1" dirty="0">
                <a:latin typeface="Gill Sans" charset="0"/>
                <a:cs typeface="Gill Sans" charset="0"/>
              </a:rPr>
              <a:t>After </a:t>
            </a:r>
          </a:p>
          <a:p>
            <a:r>
              <a:rPr lang="en-US" sz="6600" b="1" dirty="0">
                <a:latin typeface="Gill Sans" charset="0"/>
                <a:cs typeface="Gill Sans" charset="0"/>
              </a:rPr>
              <a:t>exercise,  </a:t>
            </a:r>
          </a:p>
          <a:p>
            <a:endParaRPr lang="en-US" sz="6600" b="1" dirty="0">
              <a:latin typeface="Gill Sans" charset="0"/>
              <a:cs typeface="Gill Sans" charset="0"/>
            </a:endParaRPr>
          </a:p>
        </p:txBody>
      </p:sp>
      <p:sp>
        <p:nvSpPr>
          <p:cNvPr id="109571" name="TextBox 6"/>
          <p:cNvSpPr txBox="1">
            <a:spLocks noChangeArrowheads="1"/>
          </p:cNvSpPr>
          <p:nvPr/>
        </p:nvSpPr>
        <p:spPr bwMode="auto">
          <a:xfrm>
            <a:off x="0" y="1905000"/>
            <a:ext cx="4624388"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000" b="1" dirty="0">
                <a:solidFill>
                  <a:srgbClr val="800000"/>
                </a:solidFill>
                <a:latin typeface="Gill Sans" charset="0"/>
                <a:cs typeface="Gill Sans" charset="0"/>
              </a:rPr>
              <a:t>20% faster   </a:t>
            </a:r>
          </a:p>
          <a:p>
            <a:r>
              <a:rPr lang="en-US" sz="6000" b="1" dirty="0" smtClean="0">
                <a:solidFill>
                  <a:srgbClr val="800000"/>
                </a:solidFill>
                <a:latin typeface="Gill Sans" charset="0"/>
                <a:cs typeface="Gill Sans" charset="0"/>
              </a:rPr>
              <a:t>learning</a:t>
            </a:r>
            <a:endParaRPr lang="en-US" sz="6000" b="1" dirty="0">
              <a:solidFill>
                <a:srgbClr val="800000"/>
              </a:solidFill>
              <a:latin typeface="Gill Sans" charset="0"/>
              <a:cs typeface="Gill Sans" charset="0"/>
            </a:endParaRPr>
          </a:p>
          <a:p>
            <a:r>
              <a:rPr lang="en-US" sz="6000" b="1" dirty="0">
                <a:solidFill>
                  <a:srgbClr val="800000"/>
                </a:solidFill>
                <a:latin typeface="Gill Sans" charset="0"/>
                <a:cs typeface="Gill Sans" charset="0"/>
              </a:rPr>
              <a:t>vocabulary.</a:t>
            </a:r>
          </a:p>
          <a:p>
            <a:endParaRPr lang="en-US" dirty="0"/>
          </a:p>
        </p:txBody>
      </p:sp>
      <p:sp>
        <p:nvSpPr>
          <p:cNvPr id="82948" name="TextBox 1"/>
          <p:cNvSpPr txBox="1">
            <a:spLocks noChangeArrowheads="1"/>
          </p:cNvSpPr>
          <p:nvPr/>
        </p:nvSpPr>
        <p:spPr bwMode="auto">
          <a:xfrm>
            <a:off x="-14288" y="6232525"/>
            <a:ext cx="4498976"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dirty="0"/>
              <a:t>2007 German study, cited in: High impact running improves learning   B. Winter, et al</a:t>
            </a:r>
          </a:p>
          <a:p>
            <a:pPr>
              <a:spcBef>
                <a:spcPct val="30000"/>
              </a:spcBef>
            </a:pPr>
            <a:r>
              <a:rPr lang="en-US" dirty="0"/>
              <a:t>Neurobiology of Learning and Memory 87 (2007) 597–609 </a:t>
            </a:r>
          </a:p>
          <a:p>
            <a:endParaRPr lang="en-US" dirty="0"/>
          </a:p>
        </p:txBody>
      </p:sp>
    </p:spTree>
    <p:extLst>
      <p:ext uri="{BB962C8B-B14F-4D97-AF65-F5344CB8AC3E}">
        <p14:creationId xmlns:p14="http://schemas.microsoft.com/office/powerpoint/2010/main" val="1431261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P spid="10957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109455" y="3484316"/>
            <a:ext cx="4820475" cy="2308324"/>
          </a:xfrm>
          <a:prstGeom prst="rect">
            <a:avLst/>
          </a:prstGeom>
          <a:noFill/>
        </p:spPr>
        <p:txBody>
          <a:bodyPr wrap="none" rtlCol="0">
            <a:spAutoFit/>
          </a:bodyPr>
          <a:lstStyle/>
          <a:p>
            <a:r>
              <a:rPr lang="en-US" sz="3600" b="1" dirty="0" smtClean="0">
                <a:solidFill>
                  <a:schemeClr val="bg1"/>
                </a:solidFill>
                <a:latin typeface="Gill Sans"/>
                <a:cs typeface="Gill Sans"/>
              </a:rPr>
              <a:t>Wendy Suzuki, PhD</a:t>
            </a:r>
          </a:p>
          <a:p>
            <a:r>
              <a:rPr lang="en-US" sz="3600" b="1" dirty="0" smtClean="0">
                <a:solidFill>
                  <a:schemeClr val="bg1"/>
                </a:solidFill>
                <a:latin typeface="Gill Sans"/>
                <a:cs typeface="Gill Sans"/>
              </a:rPr>
              <a:t>Neuroscientist</a:t>
            </a:r>
          </a:p>
          <a:p>
            <a:r>
              <a:rPr lang="en-US" sz="3600" b="1" dirty="0" smtClean="0">
                <a:solidFill>
                  <a:schemeClr val="bg1"/>
                </a:solidFill>
                <a:latin typeface="Gill Sans"/>
                <a:cs typeface="Gill Sans"/>
              </a:rPr>
              <a:t>New York </a:t>
            </a:r>
          </a:p>
          <a:p>
            <a:r>
              <a:rPr lang="en-US" sz="3600" b="1" dirty="0" smtClean="0">
                <a:solidFill>
                  <a:schemeClr val="bg1"/>
                </a:solidFill>
                <a:latin typeface="Gill Sans"/>
                <a:cs typeface="Gill Sans"/>
              </a:rPr>
              <a:t>University</a:t>
            </a:r>
            <a:endParaRPr lang="en-US" sz="3600" b="1" dirty="0">
              <a:solidFill>
                <a:schemeClr val="bg1"/>
              </a:solidFill>
              <a:latin typeface="Gill Sans"/>
              <a:cs typeface="Gill Sans"/>
            </a:endParaRPr>
          </a:p>
        </p:txBody>
      </p:sp>
      <p:pic>
        <p:nvPicPr>
          <p:cNvPr id="4" name="Picture 3"/>
          <p:cNvPicPr>
            <a:picLocks noChangeAspect="1"/>
          </p:cNvPicPr>
          <p:nvPr/>
        </p:nvPicPr>
        <p:blipFill>
          <a:blip r:embed="rId3"/>
          <a:stretch>
            <a:fillRect/>
          </a:stretch>
        </p:blipFill>
        <p:spPr>
          <a:xfrm>
            <a:off x="830516" y="277722"/>
            <a:ext cx="1976412" cy="3053342"/>
          </a:xfrm>
          <a:prstGeom prst="rect">
            <a:avLst/>
          </a:prstGeom>
        </p:spPr>
      </p:pic>
    </p:spTree>
    <p:extLst>
      <p:ext uri="{BB962C8B-B14F-4D97-AF65-F5344CB8AC3E}">
        <p14:creationId xmlns:p14="http://schemas.microsoft.com/office/powerpoint/2010/main" val="18105226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38848" y="3619626"/>
            <a:ext cx="4305152" cy="3197804"/>
          </a:xfrm>
          <a:prstGeom prst="rect">
            <a:avLst/>
          </a:prstGeom>
        </p:spPr>
      </p:pic>
      <p:sp>
        <p:nvSpPr>
          <p:cNvPr id="4" name="TextBox 3"/>
          <p:cNvSpPr txBox="1"/>
          <p:nvPr/>
        </p:nvSpPr>
        <p:spPr>
          <a:xfrm>
            <a:off x="656857" y="437861"/>
            <a:ext cx="6278582" cy="1015663"/>
          </a:xfrm>
          <a:prstGeom prst="rect">
            <a:avLst/>
          </a:prstGeom>
          <a:noFill/>
        </p:spPr>
        <p:txBody>
          <a:bodyPr wrap="none" rtlCol="0">
            <a:spAutoFit/>
          </a:bodyPr>
          <a:lstStyle/>
          <a:p>
            <a:r>
              <a:rPr lang="en-US" sz="6000" b="1" dirty="0" smtClean="0">
                <a:solidFill>
                  <a:srgbClr val="800000"/>
                </a:solidFill>
                <a:latin typeface="Gill Sans"/>
                <a:cs typeface="Gill Sans"/>
              </a:rPr>
              <a:t>Single workout:</a:t>
            </a:r>
            <a:endParaRPr lang="en-US" sz="6000" b="1" dirty="0">
              <a:solidFill>
                <a:srgbClr val="800000"/>
              </a:solidFill>
              <a:latin typeface="Gill Sans"/>
              <a:cs typeface="Gill Sans"/>
            </a:endParaRPr>
          </a:p>
        </p:txBody>
      </p:sp>
      <p:sp>
        <p:nvSpPr>
          <p:cNvPr id="5" name="TextBox 4"/>
          <p:cNvSpPr txBox="1"/>
          <p:nvPr/>
        </p:nvSpPr>
        <p:spPr>
          <a:xfrm>
            <a:off x="656857" y="1619282"/>
            <a:ext cx="6119434" cy="2123658"/>
          </a:xfrm>
          <a:prstGeom prst="rect">
            <a:avLst/>
          </a:prstGeom>
          <a:noFill/>
        </p:spPr>
        <p:txBody>
          <a:bodyPr wrap="none" rtlCol="0">
            <a:spAutoFit/>
          </a:bodyPr>
          <a:lstStyle/>
          <a:p>
            <a:r>
              <a:rPr lang="en-US" sz="4400" b="1" dirty="0" smtClean="0">
                <a:latin typeface="Gill Sans"/>
                <a:cs typeface="Gill Sans"/>
              </a:rPr>
              <a:t>Increases dopamine, </a:t>
            </a:r>
          </a:p>
          <a:p>
            <a:r>
              <a:rPr lang="en-US" sz="4400" b="1" dirty="0" smtClean="0">
                <a:latin typeface="Gill Sans"/>
                <a:cs typeface="Gill Sans"/>
              </a:rPr>
              <a:t>serotonin,</a:t>
            </a:r>
          </a:p>
          <a:p>
            <a:r>
              <a:rPr lang="en-US" sz="4400" b="1" dirty="0">
                <a:latin typeface="Gill Sans"/>
                <a:cs typeface="Gill Sans"/>
              </a:rPr>
              <a:t>n</a:t>
            </a:r>
            <a:r>
              <a:rPr lang="en-US" sz="4400" b="1" dirty="0" smtClean="0">
                <a:latin typeface="Gill Sans"/>
                <a:cs typeface="Gill Sans"/>
              </a:rPr>
              <a:t>oradrenaline </a:t>
            </a:r>
            <a:r>
              <a:rPr lang="en-US" sz="3200" b="1" dirty="0" smtClean="0">
                <a:latin typeface="Gill Sans"/>
                <a:cs typeface="Gill Sans"/>
              </a:rPr>
              <a:t>(+mood)</a:t>
            </a:r>
            <a:endParaRPr lang="en-US" sz="3200" b="1" dirty="0">
              <a:latin typeface="Gill Sans"/>
              <a:cs typeface="Gill Sans"/>
            </a:endParaRPr>
          </a:p>
        </p:txBody>
      </p:sp>
      <p:sp>
        <p:nvSpPr>
          <p:cNvPr id="6" name="TextBox 5"/>
          <p:cNvSpPr txBox="1"/>
          <p:nvPr/>
        </p:nvSpPr>
        <p:spPr>
          <a:xfrm>
            <a:off x="634094" y="1626554"/>
            <a:ext cx="7205644" cy="1446550"/>
          </a:xfrm>
          <a:prstGeom prst="rect">
            <a:avLst/>
          </a:prstGeom>
          <a:noFill/>
        </p:spPr>
        <p:txBody>
          <a:bodyPr wrap="none" rtlCol="0">
            <a:spAutoFit/>
          </a:bodyPr>
          <a:lstStyle/>
          <a:p>
            <a:r>
              <a:rPr lang="en-US" sz="4400" b="1" dirty="0" smtClean="0">
                <a:latin typeface="Gill Sans"/>
                <a:cs typeface="Gill Sans"/>
              </a:rPr>
              <a:t>Increases ability to shift, </a:t>
            </a:r>
          </a:p>
          <a:p>
            <a:r>
              <a:rPr lang="en-US" sz="4400" b="1" dirty="0">
                <a:latin typeface="Gill Sans"/>
                <a:cs typeface="Gill Sans"/>
              </a:rPr>
              <a:t>f</a:t>
            </a:r>
            <a:r>
              <a:rPr lang="en-US" sz="4400" b="1" dirty="0" smtClean="0">
                <a:latin typeface="Gill Sans"/>
                <a:cs typeface="Gill Sans"/>
              </a:rPr>
              <a:t>ocus attention. </a:t>
            </a:r>
            <a:endParaRPr lang="en-US" sz="3200" b="1" dirty="0">
              <a:latin typeface="Gill Sans"/>
              <a:cs typeface="Gill Sans"/>
            </a:endParaRPr>
          </a:p>
        </p:txBody>
      </p:sp>
      <p:sp>
        <p:nvSpPr>
          <p:cNvPr id="7" name="TextBox 6"/>
          <p:cNvSpPr txBox="1"/>
          <p:nvPr/>
        </p:nvSpPr>
        <p:spPr>
          <a:xfrm>
            <a:off x="589792" y="1619282"/>
            <a:ext cx="6865656" cy="769441"/>
          </a:xfrm>
          <a:prstGeom prst="rect">
            <a:avLst/>
          </a:prstGeom>
          <a:noFill/>
        </p:spPr>
        <p:txBody>
          <a:bodyPr wrap="none" rtlCol="0">
            <a:spAutoFit/>
          </a:bodyPr>
          <a:lstStyle/>
          <a:p>
            <a:r>
              <a:rPr lang="en-US" sz="4400" b="1" dirty="0" smtClean="0">
                <a:latin typeface="Gill Sans"/>
                <a:cs typeface="Gill Sans"/>
              </a:rPr>
              <a:t>Increases reaction time </a:t>
            </a:r>
            <a:endParaRPr lang="en-US" sz="3200" b="1" dirty="0">
              <a:latin typeface="Gill Sans"/>
              <a:cs typeface="Gill Sans"/>
            </a:endParaRPr>
          </a:p>
        </p:txBody>
      </p:sp>
    </p:spTree>
    <p:extLst>
      <p:ext uri="{BB962C8B-B14F-4D97-AF65-F5344CB8AC3E}">
        <p14:creationId xmlns:p14="http://schemas.microsoft.com/office/powerpoint/2010/main" val="15050331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4063</TotalTime>
  <Words>2838</Words>
  <Application>Microsoft Macintosh PowerPoint</Application>
  <PresentationFormat>On-screen Show (4:3)</PresentationFormat>
  <Paragraphs>710</Paragraphs>
  <Slides>113</Slides>
  <Notes>49</Notes>
  <HiddenSlides>0</HiddenSlides>
  <MMClips>4</MMClips>
  <ScaleCrop>false</ScaleCrop>
  <HeadingPairs>
    <vt:vector size="4" baseType="variant">
      <vt:variant>
        <vt:lpstr>Theme</vt:lpstr>
      </vt:variant>
      <vt:variant>
        <vt:i4>1</vt:i4>
      </vt:variant>
      <vt:variant>
        <vt:lpstr>Slide Titles</vt:lpstr>
      </vt:variant>
      <vt:variant>
        <vt:i4>113</vt:i4>
      </vt:variant>
    </vt:vector>
  </HeadingPairs>
  <TitlesOfParts>
    <vt:vector size="114" baseType="lpstr">
      <vt:lpstr>Office Theme</vt:lpstr>
      <vt:lpstr>This presentation is © 2018 Marc Helgesen.  Previous versions are © 2010- 2018 Marc Helgesen.  All rights reserved.   It may be used by teachers with their students.  It may NOT be used for teacher training in commercial ways without the specific permission of Marc Helgesen.  Any such use is illegal, a copyright violation and unethical.       Most of the photographs are © clipart.com.  They are used under license.  Marc – check rajio taiso video </vt:lpstr>
      <vt:lpstr>PowerPoint Presentation</vt:lpstr>
      <vt:lpstr>PowerPoint Presentation</vt:lpstr>
      <vt:lpstr>PowerPoint Presentation</vt:lpstr>
      <vt:lpstr>PowerPoint Presentation</vt:lpstr>
      <vt:lpstr>PowerPoint Presentation</vt:lpstr>
      <vt:lpstr>Accent/Stand up</vt:lpstr>
      <vt:lpstr>PowerPoint Presentation</vt:lpstr>
      <vt:lpstr>PowerPoint Presentation</vt:lpstr>
      <vt:lpstr>Accent/Stand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Body  clocks</vt:lpstr>
      <vt:lpstr>Body  clocks</vt:lpstr>
      <vt:lpstr>PowerPoint Presentation</vt:lpstr>
      <vt:lpstr>PowerPoint Presentation</vt:lpstr>
      <vt:lpstr>1 minute  </vt:lpstr>
      <vt:lpstr>PowerPoint Presentation</vt:lpstr>
      <vt:lpstr>PowerPoint Presentation</vt:lpstr>
      <vt:lpstr>    </vt:lpstr>
      <vt:lpstr>PowerPoint Presentation</vt:lpstr>
      <vt:lpstr>Line up nonverbally  </vt:lpstr>
      <vt:lpstr>PowerPoint Presentation</vt:lpstr>
      <vt:lpstr>PowerPoint Presentation</vt:lpstr>
      <vt:lpstr>PowerPoint Presentation</vt:lpstr>
      <vt:lpstr>Line up by…  </vt:lpstr>
      <vt:lpstr>Line up by…  </vt:lpstr>
      <vt:lpstr>Line up by…  </vt:lpstr>
      <vt:lpstr>Line up by…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senses</vt:lpstr>
      <vt:lpstr>The senses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ABC travel</vt:lpstr>
      <vt:lpstr>ABC travel</vt:lpstr>
      <vt:lpstr>ABC picnic</vt:lpstr>
      <vt:lpstr>ABC nouns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Make a circle  or line of 8-10.</vt:lpstr>
      <vt:lpstr>PowerPoint Presentation</vt:lpstr>
      <vt:lpstr>PowerPoint Presentation</vt:lpstr>
      <vt:lpstr>PowerPoint Presentation</vt:lpstr>
      <vt:lpstr>Partner,  ENJOY.</vt:lpstr>
      <vt:lpstr>PowerPoint Presentation</vt:lpstr>
      <vt:lpstr>Interesting fact: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Home of the Clan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Michael Chan</dc:creator>
  <cp:keywords/>
  <dc:description/>
  <cp:lastModifiedBy>Marc Helgesen</cp:lastModifiedBy>
  <cp:revision>509</cp:revision>
  <cp:lastPrinted>2009-10-21T09:04:40Z</cp:lastPrinted>
  <dcterms:created xsi:type="dcterms:W3CDTF">2009-10-24T08:55:08Z</dcterms:created>
  <dcterms:modified xsi:type="dcterms:W3CDTF">2018-04-30T05:22:13Z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TC010900251033</vt:lpwstr>
  </property>
  <property fmtid="{D5CDD505-2E9C-101B-9397-08002B2CF9AE}" pid="3" name="_AdHocReviewCycleID">
    <vt:i4>-1647013615</vt:i4>
  </property>
  <property fmtid="{D5CDD505-2E9C-101B-9397-08002B2CF9AE}" pid="4" name="_EmailSubject">
    <vt:lpwstr>EF Powerpoint Presentation</vt:lpwstr>
  </property>
  <property fmtid="{D5CDD505-2E9C-101B-9397-08002B2CF9AE}" pid="5" name="_AuthorEmail">
    <vt:lpwstr>MichaelC@PearsonEd.com.hk</vt:lpwstr>
  </property>
  <property fmtid="{D5CDD505-2E9C-101B-9397-08002B2CF9AE}" pid="6" name="_AuthorEmailDisplayName">
    <vt:lpwstr>Chan, Michael</vt:lpwstr>
  </property>
</Properties>
</file>