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293" r:id="rId3"/>
    <p:sldId id="263" r:id="rId4"/>
    <p:sldId id="327" r:id="rId5"/>
    <p:sldId id="313" r:id="rId6"/>
    <p:sldId id="316" r:id="rId7"/>
    <p:sldId id="317" r:id="rId8"/>
    <p:sldId id="318" r:id="rId9"/>
    <p:sldId id="305" r:id="rId10"/>
    <p:sldId id="309" r:id="rId11"/>
    <p:sldId id="320" r:id="rId12"/>
    <p:sldId id="321" r:id="rId13"/>
    <p:sldId id="322" r:id="rId14"/>
    <p:sldId id="323" r:id="rId15"/>
    <p:sldId id="284" r:id="rId16"/>
    <p:sldId id="325" r:id="rId17"/>
    <p:sldId id="304" r:id="rId18"/>
    <p:sldId id="328" r:id="rId19"/>
    <p:sldId id="310" r:id="rId20"/>
    <p:sldId id="326" r:id="rId21"/>
    <p:sldId id="311" r:id="rId22"/>
    <p:sldId id="266" r:id="rId23"/>
    <p:sldId id="29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960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BD1D-7099-E748-BAD8-E7DE77FD6CBC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03D0C-FFE2-184F-B789-4FD32ED9E3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6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03D0C-FFE2-184F-B789-4FD32ED9E3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20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0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6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2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7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9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9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1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6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B8706-8777-1544-B915-D04D2BE78311}" type="datetimeFigureOut">
              <a:rPr lang="en-US" smtClean="0"/>
              <a:t>9/8/19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HelgesenHandout.weebly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RU_Vj0kytFo" TargetMode="Externa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erhealthyminds.org/science/studies/kindness-curriculum-study-with-pre-kindergarten-students" TargetMode="External"/><Relationship Id="rId4" Type="http://schemas.openxmlformats.org/officeDocument/2006/relationships/hyperlink" Target="https://www.eltandhappiness.com/mindfulness-for-kids.html" TargetMode="External"/><Relationship Id="rId5" Type="http://schemas.openxmlformats.org/officeDocument/2006/relationships/hyperlink" Target="https://www.youtube.com/watch?v=RU_Vj0kytFo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enterhealthyminds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aldaily.com/singing-or-playing-instrument-improves-brain-function-offsets-rich-kidpoor-kid-academic-297156" TargetMode="External"/><Relationship Id="rId4" Type="http://schemas.openxmlformats.org/officeDocument/2006/relationships/hyperlink" Target="https://www.telegraph.co.uk/news/health/10168914/All-together-now-singing-is-good-for-your-body-and-soul.html" TargetMode="External"/><Relationship Id="rId5" Type="http://schemas.openxmlformats.org/officeDocument/2006/relationships/hyperlink" Target="https://blogs.psychcentral.com/nlp/2015/04/5-scientific-studies-the-prove-music-decreases-stress-and-promotes-healing/" TargetMode="External"/><Relationship Id="rId6" Type="http://schemas.openxmlformats.org/officeDocument/2006/relationships/hyperlink" Target="https://www.alzheimers.org.uk/get-support/publications-and-factsheets/dementia-together-magazine/singing-brain-can-help-people-dementia-connect-wider-communit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healthfitnessrevolution.com/top-11-health-benefits-of-singing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00" y="-335846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Gill Sans"/>
                <a:cs typeface="Gill Sans"/>
              </a:rPr>
              <a:t>Energy breaks</a:t>
            </a:r>
            <a:endParaRPr lang="en-US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10853"/>
            <a:ext cx="9218863" cy="572382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Human beings were not designed to sit in desks all day.  </a:t>
            </a:r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Energy breaks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 are a series of short, physical activities you can use to get your students moving and energized. </a:t>
            </a:r>
          </a:p>
          <a:p>
            <a:pPr algn="l"/>
            <a:endParaRPr lang="en-US" sz="11200" dirty="0" smtClean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This song is based on the “loving kindness” meditation. </a:t>
            </a: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It is also know as </a:t>
            </a:r>
            <a:r>
              <a:rPr lang="en-US" sz="11200" i="1" dirty="0" err="1" smtClean="0">
                <a:solidFill>
                  <a:schemeClr val="tx1"/>
                </a:solidFill>
                <a:latin typeface="Gill Sans"/>
                <a:cs typeface="Gill Sans"/>
              </a:rPr>
              <a:t>metta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 meditation. </a:t>
            </a: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It grew out of a Buddhist tradition but this version is</a:t>
            </a:r>
          </a:p>
          <a:p>
            <a:pPr algn="l"/>
            <a:r>
              <a:rPr lang="en-US" sz="11200" b="1" dirty="0">
                <a:solidFill>
                  <a:schemeClr val="tx1"/>
                </a:solidFill>
                <a:latin typeface="Gill Sans"/>
                <a:cs typeface="Gill Sans"/>
              </a:rPr>
              <a:t>n</a:t>
            </a:r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ot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 religious.</a:t>
            </a:r>
            <a:endParaRPr lang="en-US" sz="11200" b="1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endParaRPr lang="en-US" sz="1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References are on the last slide. </a:t>
            </a:r>
          </a:p>
          <a:p>
            <a:pPr algn="l"/>
            <a:endParaRPr lang="en-US" sz="9600" dirty="0" smtClean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The 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video is from YouTube. 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Betsy Rose, the singer, and </a:t>
            </a:r>
            <a:r>
              <a:rPr lang="en-US" sz="9600" dirty="0" err="1" smtClean="0">
                <a:solidFill>
                  <a:schemeClr val="tx1"/>
                </a:solidFill>
                <a:latin typeface="Gill Sans"/>
                <a:cs typeface="Gill Sans"/>
              </a:rPr>
              <a:t>SmileCalm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</a:p>
          <a:p>
            <a:pPr algn="l"/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own </a:t>
            </a:r>
            <a:r>
              <a:rPr lang="en-US" sz="9600" dirty="0">
                <a:solidFill>
                  <a:schemeClr val="tx1"/>
                </a:solidFill>
                <a:latin typeface="Gill Sans"/>
                <a:cs typeface="Gill Sans"/>
              </a:rPr>
              <a:t>it. </a:t>
            </a:r>
            <a:endParaRPr lang="en-US" sz="5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8000" dirty="0" smtClean="0">
                <a:solidFill>
                  <a:schemeClr val="tx1"/>
                </a:solidFill>
                <a:latin typeface="Gill Sans"/>
                <a:cs typeface="Gill Sans"/>
              </a:rPr>
              <a:t>PowerPoint © </a:t>
            </a:r>
            <a:r>
              <a:rPr lang="en-US" sz="8000" dirty="0" smtClean="0">
                <a:solidFill>
                  <a:schemeClr val="tx1"/>
                </a:solidFill>
                <a:latin typeface="Gill Sans"/>
                <a:cs typeface="Gill Sans"/>
              </a:rPr>
              <a:t>Marc Helgesen.  May be freely used for non-commercial purposes.</a:t>
            </a:r>
          </a:p>
          <a:p>
            <a:pPr algn="l"/>
            <a:r>
              <a:rPr lang="en-US" sz="8000" dirty="0" smtClean="0">
                <a:solidFill>
                  <a:schemeClr val="tx1"/>
                </a:solidFill>
                <a:latin typeface="Gill Sans"/>
                <a:cs typeface="Gill Sans"/>
              </a:rPr>
              <a:t>For more, visit:  </a:t>
            </a:r>
            <a:r>
              <a:rPr lang="en-US" sz="8000" dirty="0" smtClean="0">
                <a:solidFill>
                  <a:schemeClr val="tx1"/>
                </a:solidFill>
                <a:latin typeface="Gill Sans"/>
                <a:cs typeface="Gill Sans"/>
                <a:hlinkClick r:id="rId2"/>
              </a:rPr>
              <a:t>www.HelgesenHandouts.weebly.com</a:t>
            </a:r>
            <a:r>
              <a:rPr lang="en-US" sz="8000" dirty="0" smtClean="0">
                <a:solidFill>
                  <a:schemeClr val="tx1"/>
                </a:solidFill>
                <a:latin typeface="Gill Sans"/>
                <a:cs typeface="Gill Sans"/>
              </a:rPr>
              <a:t>.   Click on “Physical activity…” </a:t>
            </a:r>
          </a:p>
          <a:p>
            <a:pPr algn="l"/>
            <a:endParaRPr lang="en-US" sz="48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8000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  <a:r>
              <a:rPr lang="en-US" sz="8000" dirty="0">
                <a:solidFill>
                  <a:srgbClr val="FF0000"/>
                </a:solidFill>
                <a:latin typeface="Gill Sans"/>
                <a:cs typeface="Gill Sans"/>
              </a:rPr>
              <a:t>This slide is for the teacher’s information.   The student slide show starts with </a:t>
            </a:r>
            <a:r>
              <a:rPr lang="en-US" sz="8000" b="1" dirty="0">
                <a:solidFill>
                  <a:srgbClr val="FF0000"/>
                </a:solidFill>
                <a:latin typeface="Gill Sans"/>
                <a:cs typeface="Gill Sans"/>
              </a:rPr>
              <a:t>slide 2.</a:t>
            </a:r>
          </a:p>
          <a:p>
            <a:pPr algn="l"/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677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733" y="285692"/>
            <a:ext cx="5288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Meditation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2422" y="1535847"/>
            <a:ext cx="43400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>
                <a:latin typeface="Gill Sans"/>
                <a:cs typeface="Gill Sans"/>
              </a:rPr>
              <a:t>i</a:t>
            </a:r>
            <a:r>
              <a:rPr lang="en-US" sz="6600" b="1" dirty="0" smtClean="0">
                <a:latin typeface="Gill Sans"/>
                <a:cs typeface="Gill Sans"/>
              </a:rPr>
              <a:t>mproves</a:t>
            </a:r>
          </a:p>
          <a:p>
            <a:pPr algn="r"/>
            <a:r>
              <a:rPr lang="en-US" sz="6600" b="1" dirty="0">
                <a:latin typeface="Gill Sans"/>
                <a:cs typeface="Gill Sans"/>
              </a:rPr>
              <a:t>t</a:t>
            </a:r>
            <a:r>
              <a:rPr lang="en-US" sz="6600" b="1" dirty="0" smtClean="0">
                <a:latin typeface="Gill Sans"/>
                <a:cs typeface="Gill Sans"/>
              </a:rPr>
              <a:t>hinking </a:t>
            </a:r>
          </a:p>
          <a:p>
            <a:pPr algn="r"/>
            <a:r>
              <a:rPr lang="en-US" sz="6600" b="1" dirty="0" smtClean="0">
                <a:latin typeface="Gill Sans"/>
                <a:cs typeface="Gill Sans"/>
              </a:rPr>
              <a:t>&amp; </a:t>
            </a:r>
            <a:r>
              <a:rPr lang="en-US" sz="6600" b="1" dirty="0">
                <a:latin typeface="Gill Sans"/>
                <a:cs typeface="Gill Sans"/>
              </a:rPr>
              <a:t>focus</a:t>
            </a: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439" y="1309077"/>
            <a:ext cx="5028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733" y="285692"/>
            <a:ext cx="5288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Meditation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1505" y="1197794"/>
            <a:ext cx="6712495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 smtClean="0">
                <a:latin typeface="Gill Sans"/>
                <a:cs typeface="Gill Sans"/>
              </a:rPr>
              <a:t> reduces stress </a:t>
            </a:r>
            <a:endParaRPr lang="en-US" sz="6600" b="1" dirty="0">
              <a:latin typeface="Gill Sans"/>
              <a:cs typeface="Gill Sans"/>
            </a:endParaRPr>
          </a:p>
          <a:p>
            <a:pPr algn="r"/>
            <a:endParaRPr lang="en-US" sz="5400" b="1" dirty="0">
              <a:latin typeface="Gill Sans"/>
              <a:cs typeface="Gill Sans"/>
            </a:endParaRP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988" b="7988"/>
          <a:stretch>
            <a:fillRect/>
          </a:stretch>
        </p:blipFill>
        <p:spPr>
          <a:xfrm>
            <a:off x="0" y="2344844"/>
            <a:ext cx="9780770" cy="4513155"/>
          </a:xfrm>
        </p:spPr>
      </p:pic>
    </p:spTree>
    <p:extLst>
      <p:ext uri="{BB962C8B-B14F-4D97-AF65-F5344CB8AC3E}">
        <p14:creationId xmlns:p14="http://schemas.microsoft.com/office/powerpoint/2010/main" val="30711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733" y="285692"/>
            <a:ext cx="5288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Meditation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745067" y="1535847"/>
            <a:ext cx="9889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latin typeface="Gill Sans"/>
                <a:cs typeface="Gill Sans"/>
              </a:rPr>
              <a:t>i</a:t>
            </a:r>
            <a:r>
              <a:rPr lang="en-US" sz="6000" b="1" dirty="0" smtClean="0">
                <a:latin typeface="Gill Sans"/>
                <a:cs typeface="Gill Sans"/>
              </a:rPr>
              <a:t>mproves heart</a:t>
            </a:r>
            <a:r>
              <a:rPr lang="en-US" sz="6000" b="1" dirty="0">
                <a:latin typeface="Gill Sans"/>
                <a:cs typeface="Gill Sans"/>
              </a:rPr>
              <a:t> </a:t>
            </a:r>
            <a:r>
              <a:rPr lang="en-US" sz="6000" b="1" dirty="0" smtClean="0">
                <a:latin typeface="Gill Sans"/>
                <a:cs typeface="Gill Sans"/>
              </a:rPr>
              <a:t>health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59177"/>
            <a:ext cx="9144000" cy="604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733" y="285692"/>
            <a:ext cx="5288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Meditation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733" y="1535847"/>
            <a:ext cx="414393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latin typeface="Gill Sans"/>
                <a:cs typeface="Gill Sans"/>
              </a:rPr>
              <a:t>r</a:t>
            </a:r>
            <a:r>
              <a:rPr lang="en-US" sz="6600" b="1" dirty="0" smtClean="0">
                <a:latin typeface="Gill Sans"/>
                <a:cs typeface="Gill Sans"/>
              </a:rPr>
              <a:t>educes </a:t>
            </a:r>
          </a:p>
          <a:p>
            <a:pPr algn="r"/>
            <a:r>
              <a:rPr lang="en-US" sz="6600" b="1" dirty="0" smtClean="0">
                <a:latin typeface="Gill Sans"/>
                <a:cs typeface="Gill Sans"/>
              </a:rPr>
              <a:t>pain</a:t>
            </a:r>
          </a:p>
          <a:p>
            <a:pPr algn="r"/>
            <a:r>
              <a:rPr lang="en-US" sz="6600" dirty="0" smtClean="0">
                <a:latin typeface="Gill Sans"/>
                <a:cs typeface="Gill Sans"/>
              </a:rPr>
              <a:t>• physical</a:t>
            </a:r>
          </a:p>
          <a:p>
            <a:pPr algn="r"/>
            <a:r>
              <a:rPr lang="en-US" sz="6600" dirty="0" smtClean="0">
                <a:latin typeface="Gill Sans"/>
                <a:cs typeface="Gill Sans"/>
              </a:rPr>
              <a:t>• emotional</a:t>
            </a:r>
          </a:p>
          <a:p>
            <a:pPr algn="r"/>
            <a:endParaRPr lang="en-US" sz="5400" dirty="0">
              <a:latin typeface="Gill Sans"/>
              <a:cs typeface="Gill Sans"/>
            </a:endParaRP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80" y="1340555"/>
            <a:ext cx="4522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733" y="285692"/>
            <a:ext cx="5288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Meditation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52082" y="2005242"/>
            <a:ext cx="591740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>
                <a:latin typeface="Gill Sans"/>
                <a:cs typeface="Gill Sans"/>
              </a:rPr>
              <a:t>i</a:t>
            </a:r>
            <a:r>
              <a:rPr lang="en-US" sz="6600" b="1" dirty="0" smtClean="0">
                <a:latin typeface="Gill Sans"/>
                <a:cs typeface="Gill Sans"/>
              </a:rPr>
              <a:t>mproves</a:t>
            </a:r>
          </a:p>
          <a:p>
            <a:pPr algn="r"/>
            <a:r>
              <a:rPr lang="en-US" sz="6600" b="1" dirty="0" smtClean="0">
                <a:latin typeface="Gill Sans"/>
                <a:cs typeface="Gill Sans"/>
              </a:rPr>
              <a:t>relationships</a:t>
            </a:r>
            <a:endParaRPr lang="en-US" sz="6600" b="1" dirty="0">
              <a:latin typeface="Gill Sans"/>
              <a:cs typeface="Gill Sans"/>
            </a:endParaRP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931" y="81068"/>
            <a:ext cx="4961467" cy="6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45698" y="140387"/>
            <a:ext cx="948969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 smtClean="0">
                <a:latin typeface="Gill Sans"/>
                <a:cs typeface="Gill Sans"/>
              </a:rPr>
              <a:t>With your partners,</a:t>
            </a:r>
          </a:p>
          <a:p>
            <a:pPr algn="r"/>
            <a:r>
              <a:rPr lang="en-US" sz="6600" b="1" dirty="0">
                <a:latin typeface="Gill Sans"/>
                <a:cs typeface="Gill Sans"/>
              </a:rPr>
              <a:t>t</a:t>
            </a:r>
            <a:r>
              <a:rPr lang="en-US" sz="6600" b="1" dirty="0" smtClean="0">
                <a:latin typeface="Gill Sans"/>
                <a:cs typeface="Gill Sans"/>
              </a:rPr>
              <a:t>hink of gestures for: </a:t>
            </a:r>
          </a:p>
          <a:p>
            <a:pPr algn="r"/>
            <a:endParaRPr lang="en-US" sz="6600" b="1" dirty="0" smtClean="0"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1483" y="3279708"/>
            <a:ext cx="19497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>
              <a:latin typeface="Gill Sans"/>
              <a:cs typeface="Gill Sans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8441" y="2448711"/>
            <a:ext cx="6672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800000"/>
                </a:solidFill>
                <a:latin typeface="Gill Sans"/>
                <a:cs typeface="Gill Sans"/>
              </a:rPr>
              <a:t>May you be happy.</a:t>
            </a:r>
            <a:endParaRPr lang="en-US" sz="54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185" y="3671740"/>
            <a:ext cx="7543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800000"/>
                </a:solidFill>
                <a:latin typeface="Gill Sans"/>
                <a:cs typeface="Gill Sans"/>
              </a:rPr>
              <a:t>May you be peaceful.</a:t>
            </a:r>
            <a:endParaRPr lang="en-US" sz="54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745" y="2223917"/>
            <a:ext cx="1447823" cy="1447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243" y="3564322"/>
            <a:ext cx="1456630" cy="1451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240" y="5016031"/>
            <a:ext cx="1701800" cy="167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439" y="5086743"/>
            <a:ext cx="601217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800000"/>
                </a:solidFill>
                <a:latin typeface="Gill Sans"/>
                <a:cs typeface="Gill Sans"/>
              </a:rPr>
              <a:t>May you be </a:t>
            </a:r>
          </a:p>
          <a:p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	</a:t>
            </a:r>
            <a:r>
              <a:rPr lang="en-US" sz="5400" b="1" dirty="0" smtClean="0">
                <a:solidFill>
                  <a:srgbClr val="800000"/>
                </a:solidFill>
                <a:latin typeface="Gill Sans"/>
                <a:cs typeface="Gill Sans"/>
              </a:rPr>
              <a:t>filled with love.</a:t>
            </a:r>
            <a:endParaRPr lang="en-US" sz="54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170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3756" y="309331"/>
            <a:ext cx="48702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 dirty="0" smtClean="0">
                <a:latin typeface="Gill Sans"/>
                <a:cs typeface="Gill Sans"/>
              </a:rPr>
              <a:t>Stand up. </a:t>
            </a:r>
          </a:p>
          <a:p>
            <a:pPr algn="r"/>
            <a:endParaRPr lang="en-US" sz="7200" b="1" dirty="0" smtClean="0"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09" y="4583989"/>
            <a:ext cx="1627880" cy="1597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32684" y="2689611"/>
            <a:ext cx="21131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</a:p>
          <a:p>
            <a:endParaRPr lang="en-US" sz="1100" b="1" dirty="0">
              <a:latin typeface="Gill Sans"/>
              <a:cs typeface="Gill Sans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99297" y="3671891"/>
            <a:ext cx="4065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  <a:endParaRPr lang="en-US" sz="1100" b="1" dirty="0">
              <a:latin typeface="Gill Sans"/>
              <a:cs typeface="Gill Sans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561" y="1406449"/>
            <a:ext cx="9175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Gill Sans"/>
                <a:cs typeface="Gill Sans"/>
              </a:rPr>
              <a:t>Sing with the video</a:t>
            </a:r>
            <a:endParaRPr lang="en-US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156304" y="2674483"/>
            <a:ext cx="8911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Use your gestures</a:t>
            </a:r>
            <a:r>
              <a:rPr lang="en-US" sz="7200" b="1" dirty="0" smtClean="0">
                <a:latin typeface="Gill Sans"/>
                <a:cs typeface="Gill Sans"/>
              </a:rPr>
              <a:t>.</a:t>
            </a:r>
            <a:endParaRPr lang="en-US" sz="7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3275" y="3672353"/>
            <a:ext cx="8302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atin typeface="Gill Sans"/>
                <a:cs typeface="Gill Sans"/>
              </a:rPr>
              <a:t>Point to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yourself</a:t>
            </a:r>
            <a:r>
              <a:rPr lang="en-US" sz="7200" b="1" dirty="0" smtClean="0">
                <a:latin typeface="Gill Sans"/>
                <a:cs typeface="Gill Sans"/>
              </a:rPr>
              <a:t>,</a:t>
            </a:r>
            <a:endParaRPr lang="en-US" sz="7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76501" y="4778808"/>
            <a:ext cx="3488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o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thers</a:t>
            </a:r>
            <a:r>
              <a:rPr lang="en-US" sz="7200" b="1" dirty="0" smtClean="0">
                <a:latin typeface="Gill Sans"/>
                <a:cs typeface="Gill Sans"/>
              </a:rPr>
              <a:t>,</a:t>
            </a:r>
            <a:endParaRPr lang="en-US" sz="7200" dirty="0"/>
          </a:p>
        </p:txBody>
      </p:sp>
      <p:sp>
        <p:nvSpPr>
          <p:cNvPr id="13" name="TextBox 12"/>
          <p:cNvSpPr txBox="1"/>
          <p:nvPr/>
        </p:nvSpPr>
        <p:spPr>
          <a:xfrm>
            <a:off x="4418689" y="5850750"/>
            <a:ext cx="4819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everyone</a:t>
            </a:r>
            <a:r>
              <a:rPr lang="en-US" sz="7200" b="1" dirty="0" smtClean="0">
                <a:latin typeface="Gill Sans"/>
                <a:cs typeface="Gill Sans"/>
              </a:rPr>
              <a:t>.</a:t>
            </a:r>
            <a:endParaRPr lang="en-US" sz="7200" dirty="0"/>
          </a:p>
        </p:txBody>
      </p:sp>
      <p:sp>
        <p:nvSpPr>
          <p:cNvPr id="14" name="TextBox 13"/>
          <p:cNvSpPr txBox="1"/>
          <p:nvPr/>
        </p:nvSpPr>
        <p:spPr>
          <a:xfrm>
            <a:off x="78561" y="5657670"/>
            <a:ext cx="3119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 smtClean="0">
                <a:solidFill>
                  <a:srgbClr val="0000FF"/>
                </a:solidFill>
                <a:latin typeface="Gill Sans"/>
                <a:cs typeface="Gill Sans"/>
              </a:rPr>
              <a:t>Enjoy!</a:t>
            </a:r>
            <a:endParaRPr lang="en-US" sz="7200" i="1" dirty="0"/>
          </a:p>
        </p:txBody>
      </p:sp>
    </p:spTree>
    <p:extLst>
      <p:ext uri="{BB962C8B-B14F-4D97-AF65-F5344CB8AC3E}">
        <p14:creationId xmlns:p14="http://schemas.microsoft.com/office/powerpoint/2010/main" val="407624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206" y="2428096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3" name="May you be happ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86151" cy="51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4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20" y="479053"/>
            <a:ext cx="657864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 smtClean="0">
                <a:latin typeface="Gill Sans"/>
                <a:cs typeface="Gill Sans"/>
              </a:rPr>
              <a:t>I hope you are </a:t>
            </a:r>
            <a:r>
              <a:rPr lang="en-US" sz="6600" b="1" dirty="0" smtClean="0">
                <a:latin typeface="Gill Sans"/>
                <a:cs typeface="Gill Sans"/>
              </a:rPr>
              <a:t> </a:t>
            </a:r>
            <a:endParaRPr lang="en-US" sz="6600" b="1" dirty="0" smtClean="0">
              <a:latin typeface="Gill Sans"/>
              <a:cs typeface="Gill Sans"/>
            </a:endParaRPr>
          </a:p>
          <a:p>
            <a:pPr algn="r"/>
            <a:endParaRPr lang="en-US" sz="6600" b="1" dirty="0" smtClean="0"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1483" y="3279708"/>
            <a:ext cx="19497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>
              <a:latin typeface="Gill Sans"/>
              <a:cs typeface="Gill Sans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85379" y="2416442"/>
            <a:ext cx="2960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800000"/>
                </a:solidFill>
                <a:latin typeface="Gill Sans"/>
                <a:cs typeface="Gill Sans"/>
              </a:rPr>
              <a:t>h</a:t>
            </a:r>
            <a:r>
              <a:rPr lang="en-US" sz="6600" b="1" dirty="0" smtClean="0">
                <a:solidFill>
                  <a:srgbClr val="800000"/>
                </a:solidFill>
                <a:latin typeface="Gill Sans"/>
                <a:cs typeface="Gill Sans"/>
              </a:rPr>
              <a:t>appy</a:t>
            </a:r>
            <a:r>
              <a:rPr lang="en-US" sz="6600" b="1" dirty="0">
                <a:solidFill>
                  <a:srgbClr val="800000"/>
                </a:solidFill>
                <a:latin typeface="Gill Sans"/>
                <a:cs typeface="Gill Sans"/>
              </a:rPr>
              <a:t>,</a:t>
            </a:r>
            <a:endParaRPr lang="en-US" sz="66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2312" y="3815524"/>
            <a:ext cx="37826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800000"/>
                </a:solidFill>
                <a:latin typeface="Gill Sans"/>
                <a:cs typeface="Gill Sans"/>
              </a:rPr>
              <a:t>peaceful</a:t>
            </a:r>
            <a:endParaRPr lang="en-US" sz="66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745" y="2223917"/>
            <a:ext cx="1447823" cy="1447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243" y="3564322"/>
            <a:ext cx="1456630" cy="1451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240" y="5016031"/>
            <a:ext cx="1701800" cy="167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1138" y="5086743"/>
            <a:ext cx="36727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800000"/>
                </a:solidFill>
                <a:latin typeface="Gill Sans"/>
                <a:cs typeface="Gill Sans"/>
              </a:rPr>
              <a:t>&amp;</a:t>
            </a:r>
            <a:r>
              <a:rPr lang="en-US" sz="6600" b="1" dirty="0" smtClean="0">
                <a:solidFill>
                  <a:srgbClr val="800000"/>
                </a:solidFill>
                <a:latin typeface="Gill Sans"/>
                <a:cs typeface="Gill Sans"/>
              </a:rPr>
              <a:t> loved.</a:t>
            </a:r>
            <a:endParaRPr lang="en-US" sz="66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070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206" y="2428096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303300" y="379157"/>
            <a:ext cx="8349361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Source:</a:t>
            </a:r>
          </a:p>
          <a:p>
            <a:endParaRPr lang="en-US" sz="4800" dirty="0" smtClean="0">
              <a:latin typeface="Gill Sans"/>
              <a:cs typeface="Gill Sans"/>
            </a:endParaRPr>
          </a:p>
          <a:p>
            <a:endParaRPr lang="en-US" sz="4800" dirty="0" smtClean="0">
              <a:latin typeface="Gill Sans"/>
              <a:cs typeface="Gill Sans"/>
            </a:endParaRPr>
          </a:p>
          <a:p>
            <a:endParaRPr lang="en-US" sz="4800" dirty="0">
              <a:latin typeface="Gill Sans"/>
              <a:cs typeface="Gill Sans"/>
            </a:endParaRPr>
          </a:p>
          <a:p>
            <a:r>
              <a:rPr lang="en-US" sz="4800" dirty="0" smtClean="0">
                <a:latin typeface="Gill Sans"/>
                <a:cs typeface="Gill Sans"/>
              </a:rPr>
              <a:t>Betsy Rose</a:t>
            </a:r>
          </a:p>
          <a:p>
            <a:r>
              <a:rPr lang="en-US" sz="4800" dirty="0" smtClean="0">
                <a:latin typeface="Gill Sans"/>
                <a:cs typeface="Gill Sans"/>
              </a:rPr>
              <a:t>May I </a:t>
            </a:r>
            <a:r>
              <a:rPr lang="en-US" sz="4800" dirty="0">
                <a:latin typeface="Gill Sans"/>
                <a:cs typeface="Gill Sans"/>
              </a:rPr>
              <a:t>be </a:t>
            </a:r>
            <a:r>
              <a:rPr lang="en-US" sz="4800" dirty="0" smtClean="0">
                <a:latin typeface="Gill Sans"/>
                <a:cs typeface="Gill Sans"/>
              </a:rPr>
              <a:t>happy</a:t>
            </a:r>
          </a:p>
          <a:p>
            <a:endParaRPr lang="en-US" sz="4800" dirty="0">
              <a:latin typeface="Gill Sans"/>
              <a:cs typeface="Gill Sans"/>
            </a:endParaRPr>
          </a:p>
          <a:p>
            <a:r>
              <a:rPr lang="en-US" sz="3200" dirty="0" smtClean="0">
                <a:latin typeface="Gill Sans"/>
                <a:cs typeface="Gill Sans"/>
                <a:hlinkClick r:id="rId2"/>
              </a:rPr>
              <a:t>https</a:t>
            </a:r>
            <a:r>
              <a:rPr lang="en-US" sz="3200" dirty="0">
                <a:latin typeface="Gill Sans"/>
                <a:cs typeface="Gill Sans"/>
                <a:hlinkClick r:id="rId2"/>
              </a:rPr>
              <a:t>://www.youtube.com/</a:t>
            </a:r>
            <a:r>
              <a:rPr lang="en-US" sz="3200" dirty="0" err="1">
                <a:latin typeface="Gill Sans"/>
                <a:cs typeface="Gill Sans"/>
                <a:hlinkClick r:id="rId2"/>
              </a:rPr>
              <a:t>watch?v</a:t>
            </a:r>
            <a:r>
              <a:rPr lang="en-US" sz="3200" dirty="0">
                <a:latin typeface="Gill Sans"/>
                <a:cs typeface="Gill Sans"/>
                <a:hlinkClick r:id="rId2"/>
              </a:rPr>
              <a:t>=RU_Vj0kytFo</a:t>
            </a:r>
            <a:endParaRPr lang="en-US" sz="3200" dirty="0"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00" y="1139993"/>
            <a:ext cx="3407833" cy="98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0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264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19845357">
            <a:off x="1305547" y="4251346"/>
            <a:ext cx="8281332" cy="1208329"/>
          </a:xfrm>
          <a:prstGeom prst="roundRect">
            <a:avLst/>
          </a:prstGeom>
          <a:solidFill>
            <a:srgbClr val="FFFF00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798721">
            <a:off x="1571046" y="397876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rgbClr val="FF35F7"/>
                </a:solidFill>
                <a:latin typeface="Gill Sans"/>
                <a:cs typeface="Gill Sans"/>
              </a:rPr>
              <a:t>Energy break</a:t>
            </a:r>
            <a:endParaRPr lang="en-US" sz="8800" b="1" dirty="0">
              <a:solidFill>
                <a:srgbClr val="FF35F7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7160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206" y="2428096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379157"/>
            <a:ext cx="9291726" cy="10618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Gill Sans"/>
                <a:cs typeface="Gill Sans"/>
              </a:rPr>
              <a:t>I learned about this video</a:t>
            </a:r>
          </a:p>
          <a:p>
            <a:r>
              <a:rPr lang="en-US" sz="4800" dirty="0" smtClean="0">
                <a:latin typeface="Gill Sans"/>
                <a:cs typeface="Gill Sans"/>
              </a:rPr>
              <a:t>from the University of Wisconsin-</a:t>
            </a:r>
          </a:p>
          <a:p>
            <a:r>
              <a:rPr lang="en-US" sz="4800" dirty="0" smtClean="0">
                <a:latin typeface="Gill Sans"/>
                <a:cs typeface="Gill Sans"/>
              </a:rPr>
              <a:t>Madison’s </a:t>
            </a:r>
            <a:r>
              <a:rPr lang="en-US" sz="4800" dirty="0" smtClean="0">
                <a:latin typeface="Gill Sans"/>
                <a:cs typeface="Gill Sans"/>
                <a:hlinkClick r:id="rId2"/>
              </a:rPr>
              <a:t>Center for Healthy Minds</a:t>
            </a:r>
            <a:r>
              <a:rPr lang="en-US" sz="4800" dirty="0" smtClean="0">
                <a:latin typeface="Gill Sans"/>
                <a:cs typeface="Gill Sans"/>
              </a:rPr>
              <a:t>’</a:t>
            </a:r>
          </a:p>
          <a:p>
            <a:r>
              <a:rPr lang="en-US" sz="4800" b="1" dirty="0" smtClean="0">
                <a:latin typeface="Gill Sans"/>
                <a:cs typeface="Gill Sans"/>
                <a:hlinkClick r:id="rId3"/>
              </a:rPr>
              <a:t>Kindness Curriculum</a:t>
            </a:r>
            <a:endParaRPr lang="en-US" sz="4800" b="1" dirty="0" smtClean="0">
              <a:latin typeface="Gill Sans"/>
              <a:cs typeface="Gill Sans"/>
            </a:endParaRPr>
          </a:p>
          <a:p>
            <a:endParaRPr lang="en-US" sz="4800" dirty="0">
              <a:latin typeface="Gill Sans"/>
              <a:cs typeface="Gill Sans"/>
            </a:endParaRPr>
          </a:p>
          <a:p>
            <a:r>
              <a:rPr lang="en-US" sz="4800" dirty="0" smtClean="0">
                <a:latin typeface="Gill Sans"/>
                <a:cs typeface="Gill Sans"/>
              </a:rPr>
              <a:t>For links and EFL/ESL activities for</a:t>
            </a:r>
          </a:p>
          <a:p>
            <a:r>
              <a:rPr lang="en-US" sz="4800" dirty="0" smtClean="0">
                <a:latin typeface="Gill Sans"/>
                <a:cs typeface="Gill Sans"/>
              </a:rPr>
              <a:t>Mindfulness, visit:</a:t>
            </a:r>
          </a:p>
          <a:p>
            <a:r>
              <a:rPr lang="en-US" sz="2800" dirty="0">
                <a:latin typeface="Gill Sans"/>
                <a:cs typeface="Gill Sans"/>
                <a:hlinkClick r:id="rId4"/>
              </a:rPr>
              <a:t>https://www.eltandhappiness.com/mindfulness-for-</a:t>
            </a:r>
            <a:r>
              <a:rPr lang="en-US" sz="2800" dirty="0" err="1">
                <a:latin typeface="Gill Sans"/>
                <a:cs typeface="Gill Sans"/>
                <a:hlinkClick r:id="rId4"/>
              </a:rPr>
              <a:t>kids.html</a:t>
            </a:r>
            <a:endParaRPr lang="en-US" sz="2800" dirty="0" smtClean="0">
              <a:latin typeface="Gill Sans"/>
              <a:cs typeface="Gill Sans"/>
            </a:endParaRPr>
          </a:p>
          <a:p>
            <a:endParaRPr lang="en-US" sz="4800" dirty="0" smtClean="0">
              <a:latin typeface="Gill Sans"/>
              <a:cs typeface="Gill Sans"/>
            </a:endParaRPr>
          </a:p>
          <a:p>
            <a:endParaRPr lang="en-US" sz="4800" dirty="0" smtClean="0">
              <a:latin typeface="Gill Sans"/>
              <a:cs typeface="Gill Sans"/>
            </a:endParaRPr>
          </a:p>
          <a:p>
            <a:endParaRPr lang="en-US" sz="4800" dirty="0">
              <a:latin typeface="Gill Sans"/>
              <a:cs typeface="Gill Sans"/>
            </a:endParaRPr>
          </a:p>
          <a:p>
            <a:r>
              <a:rPr lang="en-US" sz="4800" dirty="0" smtClean="0">
                <a:latin typeface="Gill Sans"/>
                <a:cs typeface="Gill Sans"/>
              </a:rPr>
              <a:t>Betsy Rose</a:t>
            </a:r>
          </a:p>
          <a:p>
            <a:r>
              <a:rPr lang="en-US" sz="4800" dirty="0" smtClean="0">
                <a:latin typeface="Gill Sans"/>
                <a:cs typeface="Gill Sans"/>
              </a:rPr>
              <a:t>May I </a:t>
            </a:r>
            <a:r>
              <a:rPr lang="en-US" sz="4800" dirty="0">
                <a:latin typeface="Gill Sans"/>
                <a:cs typeface="Gill Sans"/>
              </a:rPr>
              <a:t>be </a:t>
            </a:r>
            <a:r>
              <a:rPr lang="en-US" sz="4800" dirty="0" smtClean="0">
                <a:latin typeface="Gill Sans"/>
                <a:cs typeface="Gill Sans"/>
              </a:rPr>
              <a:t>happy</a:t>
            </a:r>
          </a:p>
          <a:p>
            <a:endParaRPr lang="en-US" sz="4800" dirty="0">
              <a:latin typeface="Gill Sans"/>
              <a:cs typeface="Gill Sans"/>
            </a:endParaRPr>
          </a:p>
          <a:p>
            <a:r>
              <a:rPr lang="en-US" sz="3200" dirty="0" smtClean="0">
                <a:latin typeface="Gill Sans"/>
                <a:cs typeface="Gill Sans"/>
                <a:hlinkClick r:id="rId5"/>
              </a:rPr>
              <a:t>https</a:t>
            </a:r>
            <a:r>
              <a:rPr lang="en-US" sz="3200" dirty="0">
                <a:latin typeface="Gill Sans"/>
                <a:cs typeface="Gill Sans"/>
                <a:hlinkClick r:id="rId5"/>
              </a:rPr>
              <a:t>://www.youtube.com/</a:t>
            </a:r>
            <a:r>
              <a:rPr lang="en-US" sz="3200" dirty="0" err="1">
                <a:latin typeface="Gill Sans"/>
                <a:cs typeface="Gill Sans"/>
                <a:hlinkClick r:id="rId5"/>
              </a:rPr>
              <a:t>watch?v</a:t>
            </a:r>
            <a:r>
              <a:rPr lang="en-US" sz="3200" dirty="0">
                <a:latin typeface="Gill Sans"/>
                <a:cs typeface="Gill Sans"/>
                <a:hlinkClick r:id="rId5"/>
              </a:rPr>
              <a:t>=RU_Vj0kytFo</a:t>
            </a:r>
            <a:endParaRPr lang="en-US" sz="32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1813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8206" y="2428096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153457" y="0"/>
            <a:ext cx="122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References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457" y="406386"/>
            <a:ext cx="8795678" cy="6247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Top 11 Health Benefits of Singing</a:t>
            </a:r>
            <a:endParaRPr lang="en-US" sz="1600" dirty="0"/>
          </a:p>
          <a:p>
            <a:r>
              <a:rPr lang="en-US" sz="1600" u="sng" dirty="0">
                <a:hlinkClick r:id="rId2"/>
              </a:rPr>
              <a:t>https://www.healthfitnessrevolution.com/top-11-health-benefits-of-singing/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Improves brain function &amp; attention span</a:t>
            </a:r>
            <a:endParaRPr lang="en-US" sz="1600" dirty="0"/>
          </a:p>
          <a:p>
            <a:r>
              <a:rPr lang="en-US" sz="1600" b="1" i="1" dirty="0"/>
              <a:t>Singing Or Playing An Instrument Improves Brain Function, Offsets Rich Kid/Poor Kid Academic Achievement Gap</a:t>
            </a:r>
            <a:endParaRPr lang="en-US" sz="1600" i="1" dirty="0"/>
          </a:p>
          <a:p>
            <a:r>
              <a:rPr lang="en-US" sz="1600" u="sng" dirty="0">
                <a:hlinkClick r:id="rId3"/>
              </a:rPr>
              <a:t>https://www.medicaldaily.com/singing-or-playing-instrument-improves-brain-function-offsets-rich-kidpoor-kid-academic-297156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Singing is good exercise</a:t>
            </a:r>
            <a:endParaRPr lang="en-US" sz="1600" dirty="0"/>
          </a:p>
          <a:p>
            <a:pPr lvl="0"/>
            <a:r>
              <a:rPr lang="en-US" sz="1600" b="1" dirty="0"/>
              <a:t>builds stamina </a:t>
            </a:r>
            <a:r>
              <a:rPr lang="en-US" sz="1600" dirty="0"/>
              <a:t>(energy level)</a:t>
            </a:r>
          </a:p>
          <a:p>
            <a:pPr lvl="0"/>
            <a:r>
              <a:rPr lang="en-US" sz="1600" b="1" dirty="0"/>
              <a:t>uses more oxygen</a:t>
            </a:r>
            <a:endParaRPr lang="en-US" sz="1600" dirty="0"/>
          </a:p>
          <a:p>
            <a:r>
              <a:rPr lang="en-US" sz="1600" b="1" i="1" dirty="0"/>
              <a:t>All together now: singing is good for your body and soul</a:t>
            </a:r>
          </a:p>
          <a:p>
            <a:r>
              <a:rPr lang="en-US" sz="1600" u="sng" dirty="0">
                <a:hlinkClick r:id="rId4"/>
              </a:rPr>
              <a:t>https://www.telegraph.co.uk/news/health/10168914/All-together-now-singing-is-good-for-your-body-and-soul.html</a:t>
            </a:r>
            <a:endParaRPr lang="en-US" sz="1600" b="1" dirty="0"/>
          </a:p>
          <a:p>
            <a:r>
              <a:rPr lang="en-US" sz="1600" dirty="0"/>
              <a:t> </a:t>
            </a:r>
            <a:endParaRPr lang="en-US" sz="1600" b="1" dirty="0"/>
          </a:p>
          <a:p>
            <a:r>
              <a:rPr lang="en-US" sz="1600" b="1" dirty="0"/>
              <a:t>Lowers stress naturally</a:t>
            </a:r>
            <a:endParaRPr lang="en-US" sz="1600" dirty="0"/>
          </a:p>
          <a:p>
            <a:pPr fontAlgn="base"/>
            <a:r>
              <a:rPr lang="en-US" sz="1600" b="1" i="1" dirty="0"/>
              <a:t>4 Scientific Studies that Show Music Decreasing Stress and Promoting Healing</a:t>
            </a:r>
          </a:p>
          <a:p>
            <a:r>
              <a:rPr lang="en-US" sz="1600" u="sng" dirty="0">
                <a:hlinkClick r:id="rId5"/>
              </a:rPr>
              <a:t>https://blogs.psychcentral.com/nlp/2015/04/5-scientific-studies-the-prove-music-decreases-stress-and-promotes-healing/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Builds memory and concentration</a:t>
            </a:r>
            <a:endParaRPr lang="en-US" sz="1600" dirty="0"/>
          </a:p>
          <a:p>
            <a:r>
              <a:rPr lang="en-US" sz="1600" b="1" i="1" dirty="0"/>
              <a:t>Singing for the Brain can help people with dementia to connect with the wider community</a:t>
            </a:r>
            <a:endParaRPr lang="en-US" sz="1600" i="1" dirty="0"/>
          </a:p>
          <a:p>
            <a:r>
              <a:rPr lang="en-US" sz="1600" u="sng" dirty="0">
                <a:hlinkClick r:id="rId6"/>
              </a:rPr>
              <a:t>https://www.alzheimers.org.uk/get-support/publications-and-factsheets/dementia-together-magazine/singing-brain-can-help-people-dementia-connect-wider-community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6341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461" y="17463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57861" y="2138249"/>
            <a:ext cx="4703805" cy="2908588"/>
          </a:xfrm>
          <a:prstGeom prst="wedgeEllipseCallout">
            <a:avLst>
              <a:gd name="adj1" fmla="val -67215"/>
              <a:gd name="adj2" fmla="val -65677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Chalkduster"/>
                <a:cs typeface="Chalkduster"/>
              </a:rPr>
              <a:t>Let’s move!</a:t>
            </a:r>
            <a:endParaRPr lang="en-US" sz="66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40805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18"/>
            <a:ext cx="5019640" cy="3856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4" y="3603170"/>
            <a:ext cx="7683500" cy="38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7615" y="152400"/>
            <a:ext cx="40625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More ideas 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615" y="901116"/>
            <a:ext cx="8548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/>
                <a:cs typeface="Gill Sans"/>
              </a:rPr>
              <a:t>http://tinyurl.com/ELT-physical</a:t>
            </a:r>
          </a:p>
        </p:txBody>
      </p:sp>
    </p:spTree>
    <p:extLst>
      <p:ext uri="{BB962C8B-B14F-4D97-AF65-F5344CB8AC3E}">
        <p14:creationId xmlns:p14="http://schemas.microsoft.com/office/powerpoint/2010/main" val="41110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857" y="0"/>
            <a:ext cx="31227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2591" y="834144"/>
            <a:ext cx="32606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atin typeface="Gill Sans"/>
                <a:cs typeface="Gill Sans"/>
              </a:rPr>
              <a:t>Let’s </a:t>
            </a:r>
          </a:p>
          <a:p>
            <a:r>
              <a:rPr lang="en-US" sz="9600" b="1" dirty="0" smtClean="0">
                <a:latin typeface="Gill Sans"/>
                <a:cs typeface="Gill Sans"/>
              </a:rPr>
              <a:t>Sing!</a:t>
            </a:r>
            <a:endParaRPr lang="en-US" sz="9600" b="1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43" y="4985913"/>
            <a:ext cx="48952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srgbClr val="800000"/>
                </a:solidFill>
              </a:rPr>
              <a:t>May you be happy, </a:t>
            </a:r>
          </a:p>
          <a:p>
            <a:r>
              <a:rPr lang="en-US" sz="4400" b="1" i="1" dirty="0">
                <a:solidFill>
                  <a:srgbClr val="800000"/>
                </a:solidFill>
              </a:rPr>
              <a:t>p</a:t>
            </a:r>
            <a:r>
              <a:rPr lang="en-US" sz="4400" b="1" i="1" dirty="0" smtClean="0">
                <a:solidFill>
                  <a:srgbClr val="800000"/>
                </a:solidFill>
              </a:rPr>
              <a:t>eaceful and loved.</a:t>
            </a:r>
            <a:endParaRPr lang="en-US" sz="44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9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0" y="0"/>
            <a:ext cx="1282700" cy="13631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79636" y="99635"/>
            <a:ext cx="91291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800" b="1" dirty="0" smtClean="0">
                <a:latin typeface="Gill Sans"/>
                <a:cs typeface="Gill Sans"/>
              </a:rPr>
              <a:t>The words </a:t>
            </a:r>
            <a:r>
              <a:rPr lang="en-US" sz="4800" b="1" dirty="0" smtClean="0">
                <a:latin typeface="Gill Sans"/>
                <a:cs typeface="Gill Sans"/>
              </a:rPr>
              <a:t>of this song </a:t>
            </a:r>
            <a:r>
              <a:rPr lang="en-US" sz="4800" b="1" dirty="0" smtClean="0">
                <a:latin typeface="Gill Sans"/>
                <a:cs typeface="Gill Sans"/>
              </a:rPr>
              <a:t>come </a:t>
            </a:r>
          </a:p>
          <a:p>
            <a:pPr algn="r"/>
            <a:r>
              <a:rPr lang="en-US" sz="4800" b="1" dirty="0" smtClean="0">
                <a:latin typeface="Gill Sans"/>
                <a:cs typeface="Gill Sans"/>
              </a:rPr>
              <a:t> from a very old meditation. </a:t>
            </a:r>
            <a:endParaRPr lang="en-US" sz="4800" b="1" dirty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902539"/>
            <a:ext cx="925768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00" b="1" dirty="0" smtClean="0">
                <a:latin typeface="Gill Sans"/>
                <a:cs typeface="Gill Sans"/>
              </a:rPr>
              <a:t>It is called </a:t>
            </a:r>
            <a:r>
              <a:rPr lang="en-US" sz="4700" b="1" dirty="0" smtClean="0">
                <a:latin typeface="Gill Sans"/>
                <a:cs typeface="Gill Sans"/>
              </a:rPr>
              <a:t>the </a:t>
            </a:r>
            <a:endParaRPr lang="en-US" sz="4700" b="1" dirty="0" smtClean="0">
              <a:latin typeface="Gill Sans"/>
              <a:cs typeface="Gill Sans"/>
            </a:endParaRPr>
          </a:p>
          <a:p>
            <a:r>
              <a:rPr lang="en-US" sz="4700" b="1" dirty="0" smtClean="0">
                <a:latin typeface="Gill Sans"/>
                <a:cs typeface="Gill Sans"/>
              </a:rPr>
              <a:t>“</a:t>
            </a:r>
            <a:r>
              <a:rPr lang="en-US" sz="4700" b="1" dirty="0" smtClean="0">
                <a:solidFill>
                  <a:srgbClr val="800000"/>
                </a:solidFill>
                <a:latin typeface="Gill Sans"/>
                <a:cs typeface="Gill Sans"/>
              </a:rPr>
              <a:t>loving kindness meditation</a:t>
            </a:r>
            <a:r>
              <a:rPr lang="en-US" sz="4700" b="1" dirty="0" smtClean="0">
                <a:latin typeface="Gill Sans"/>
                <a:cs typeface="Gill Sans"/>
              </a:rPr>
              <a:t>.”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245508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0" y="-1"/>
            <a:ext cx="1282700" cy="130386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67911"/>
            <a:ext cx="8229600" cy="1830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5400" b="1" dirty="0" smtClean="0">
                <a:latin typeface="Gill Sans"/>
                <a:cs typeface="Gill Sans"/>
              </a:rPr>
              <a:t>The singer/ meditator wants these things 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0928" y="188093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5400" b="1" dirty="0">
                <a:latin typeface="Gill Sans"/>
                <a:cs typeface="Gill Sans"/>
              </a:rPr>
              <a:t>f</a:t>
            </a:r>
            <a:r>
              <a:rPr lang="en-US" sz="5400" b="1" dirty="0" smtClean="0">
                <a:latin typeface="Gill Sans"/>
                <a:cs typeface="Gill Sans"/>
              </a:rPr>
              <a:t>or </a:t>
            </a:r>
            <a:r>
              <a:rPr lang="en-US" sz="5400" b="1" dirty="0" smtClean="0">
                <a:solidFill>
                  <a:srgbClr val="800000"/>
                </a:solidFill>
                <a:latin typeface="Gill Sans"/>
                <a:cs typeface="Gill Sans"/>
              </a:rPr>
              <a:t>him/herself</a:t>
            </a:r>
            <a:r>
              <a:rPr lang="en-US" sz="5400" b="1" dirty="0" smtClean="0">
                <a:latin typeface="Gill Sans"/>
                <a:cs typeface="Gill Sans"/>
              </a:rPr>
              <a:t>, </a:t>
            </a:r>
          </a:p>
          <a:p>
            <a:pPr marL="0" indent="0">
              <a:buFont typeface="Arial"/>
              <a:buNone/>
            </a:pPr>
            <a:r>
              <a:rPr lang="en-US" sz="5400" b="1" dirty="0" smtClean="0">
                <a:solidFill>
                  <a:srgbClr val="800000"/>
                </a:solidFill>
                <a:latin typeface="Gill Sans"/>
                <a:cs typeface="Gill Sans"/>
              </a:rPr>
              <a:t>others</a:t>
            </a:r>
            <a:r>
              <a:rPr lang="en-US" sz="5400" b="1" dirty="0" smtClean="0">
                <a:latin typeface="Gill Sans"/>
                <a:cs typeface="Gill Sans"/>
              </a:rPr>
              <a:t> &amp;</a:t>
            </a:r>
          </a:p>
          <a:p>
            <a:pPr marL="0" indent="0">
              <a:buFont typeface="Arial"/>
              <a:buNone/>
            </a:pPr>
            <a:r>
              <a:rPr lang="en-US" sz="5400" b="1" dirty="0">
                <a:solidFill>
                  <a:srgbClr val="800000"/>
                </a:solidFill>
                <a:latin typeface="Gill Sans"/>
                <a:cs typeface="Gill Sans"/>
              </a:rPr>
              <a:t>e</a:t>
            </a:r>
            <a:r>
              <a:rPr lang="en-US" sz="5400" b="1" dirty="0" smtClean="0">
                <a:solidFill>
                  <a:srgbClr val="800000"/>
                </a:solidFill>
                <a:latin typeface="Gill Sans"/>
                <a:cs typeface="Gill Sans"/>
              </a:rPr>
              <a:t>veryone</a:t>
            </a:r>
            <a:r>
              <a:rPr lang="en-US" sz="5400" b="1" dirty="0" smtClean="0">
                <a:latin typeface="Gill Sans"/>
                <a:cs typeface="Gill Sans"/>
              </a:rPr>
              <a:t>.</a:t>
            </a:r>
            <a:endParaRPr lang="en-US" sz="5400" dirty="0" smtClean="0">
              <a:solidFill>
                <a:srgbClr val="8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6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165" y="459501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May I be happy.</a:t>
            </a:r>
            <a:endParaRPr lang="en-US" sz="72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99" y="311149"/>
            <a:ext cx="4627033" cy="46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2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28" y="4595018"/>
            <a:ext cx="89519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May I be peaceful.</a:t>
            </a:r>
            <a:endParaRPr lang="en-US" sz="72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755" y="564949"/>
            <a:ext cx="4279273" cy="426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7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684" y="736600"/>
            <a:ext cx="4422182" cy="4360333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38656" y="403078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May I be </a:t>
            </a:r>
          </a:p>
          <a:p>
            <a:pPr marL="0" indent="0">
              <a:buFont typeface="Arial"/>
              <a:buNone/>
            </a:pP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filled with love.</a:t>
            </a:r>
            <a:endParaRPr lang="en-US" sz="72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0410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42227" y="1253782"/>
            <a:ext cx="4558059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 dirty="0">
                <a:latin typeface="Gill Sans"/>
                <a:cs typeface="Gill Sans"/>
              </a:rPr>
              <a:t>i</a:t>
            </a:r>
            <a:r>
              <a:rPr lang="en-US" sz="7200" b="1" dirty="0" smtClean="0">
                <a:latin typeface="Gill Sans"/>
                <a:cs typeface="Gill Sans"/>
              </a:rPr>
              <a:t>s good</a:t>
            </a:r>
          </a:p>
          <a:p>
            <a:pPr algn="r"/>
            <a:r>
              <a:rPr lang="en-US" sz="7200" b="1" dirty="0">
                <a:latin typeface="Gill Sans"/>
                <a:cs typeface="Gill Sans"/>
              </a:rPr>
              <a:t>f</a:t>
            </a:r>
            <a:r>
              <a:rPr lang="en-US" sz="7200" b="1" dirty="0" smtClean="0">
                <a:latin typeface="Gill Sans"/>
                <a:cs typeface="Gill Sans"/>
              </a:rPr>
              <a:t>or the</a:t>
            </a:r>
          </a:p>
          <a:p>
            <a:pPr algn="r"/>
            <a:r>
              <a:rPr lang="en-US" sz="7200" b="1" dirty="0">
                <a:latin typeface="Gill Sans"/>
                <a:cs typeface="Gill Sans"/>
              </a:rPr>
              <a:t>b</a:t>
            </a:r>
            <a:r>
              <a:rPr lang="en-US" sz="7200" b="1" dirty="0" smtClean="0">
                <a:latin typeface="Gill Sans"/>
                <a:cs typeface="Gill Sans"/>
              </a:rPr>
              <a:t>rain &amp;</a:t>
            </a:r>
          </a:p>
          <a:p>
            <a:pPr algn="r"/>
            <a:r>
              <a:rPr lang="en-US" sz="7200" b="1" dirty="0">
                <a:latin typeface="Gill Sans"/>
                <a:cs typeface="Gill Sans"/>
              </a:rPr>
              <a:t>t</a:t>
            </a:r>
            <a:r>
              <a:rPr lang="en-US" sz="7200" b="1" dirty="0" smtClean="0">
                <a:latin typeface="Gill Sans"/>
                <a:cs typeface="Gill Sans"/>
              </a:rPr>
              <a:t>he body</a:t>
            </a: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35" y="-12762"/>
            <a:ext cx="4633565" cy="687076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922" y="0"/>
            <a:ext cx="5987992" cy="1140301"/>
          </a:xfrm>
          <a:prstGeom prst="round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414753" y="53453"/>
            <a:ext cx="6428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Meditation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976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420</Words>
  <Application>Microsoft Macintosh PowerPoint</Application>
  <PresentationFormat>On-screen Show (4:3)</PresentationFormat>
  <Paragraphs>128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Energy breaks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Marc Helgesen</cp:lastModifiedBy>
  <cp:revision>98</cp:revision>
  <dcterms:created xsi:type="dcterms:W3CDTF">2015-01-17T07:13:11Z</dcterms:created>
  <dcterms:modified xsi:type="dcterms:W3CDTF">2019-09-08T04:22:20Z</dcterms:modified>
</cp:coreProperties>
</file>