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91" r:id="rId2"/>
    <p:sldId id="256" r:id="rId3"/>
    <p:sldId id="274" r:id="rId4"/>
    <p:sldId id="276" r:id="rId5"/>
    <p:sldId id="275" r:id="rId6"/>
    <p:sldId id="279" r:id="rId7"/>
    <p:sldId id="282" r:id="rId8"/>
    <p:sldId id="287" r:id="rId9"/>
    <p:sldId id="289" r:id="rId10"/>
    <p:sldId id="284" r:id="rId11"/>
    <p:sldId id="283" r:id="rId12"/>
    <p:sldId id="272" r:id="rId13"/>
    <p:sldId id="292" r:id="rId14"/>
    <p:sldId id="266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9BD1D-7099-E748-BAD8-E7DE77FD6CBC}" type="datetimeFigureOut">
              <a:rPr lang="en-US" smtClean="0"/>
              <a:t>6/14/15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03D0C-FFE2-184F-B789-4FD32ED9E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6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Height						Nonverbal communication is Communication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 birthday (Jan – December)			- need to speak to check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 time you got up today. (drop if no time)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 How long it took you to get here today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 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676A79-6BD3-3449-968F-1B1A3D44CE07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FYI, the person</a:t>
            </a:r>
            <a:r>
              <a:rPr lang="en-US" baseline="0" dirty="0" smtClean="0"/>
              <a:t> in the monk is Marc Helgesen, the authors of this slideshow and the website it is on.  I had a wonder experience as a novice monk in Thailand a few years ago.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3D0C-FFE2-184F-B789-4FD32ED9E3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6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3D0C-FFE2-184F-B789-4FD32ED9E3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3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0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3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6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2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9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7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9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9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4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1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6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1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HelgesenHandout.weebly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00" y="-335846"/>
            <a:ext cx="7772400" cy="14700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Gill Sans"/>
                <a:cs typeface="Gill Sans"/>
              </a:rPr>
              <a:t>Energy breaks</a:t>
            </a:r>
            <a:endParaRPr lang="en-US" b="1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736" y="739406"/>
            <a:ext cx="8954263" cy="572382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1200" dirty="0" smtClean="0">
                <a:solidFill>
                  <a:schemeClr val="tx1"/>
                </a:solidFill>
                <a:latin typeface="Gill Sans"/>
                <a:cs typeface="Gill Sans"/>
              </a:rPr>
              <a:t>Human beings were not designed to sit in desks all day.  </a:t>
            </a:r>
            <a:r>
              <a:rPr lang="en-US" sz="11200" b="1" dirty="0" smtClean="0">
                <a:solidFill>
                  <a:schemeClr val="tx1"/>
                </a:solidFill>
                <a:latin typeface="Gill Sans"/>
                <a:cs typeface="Gill Sans"/>
              </a:rPr>
              <a:t>Energy breaks</a:t>
            </a:r>
            <a:r>
              <a:rPr lang="en-US" sz="11200" dirty="0" smtClean="0">
                <a:solidFill>
                  <a:schemeClr val="tx1"/>
                </a:solidFill>
                <a:latin typeface="Gill Sans"/>
                <a:cs typeface="Gill Sans"/>
              </a:rPr>
              <a:t> get your students moving and energized. </a:t>
            </a:r>
            <a:endParaRPr lang="en-US" sz="112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algn="l"/>
            <a:r>
              <a:rPr lang="en-US" sz="11200" b="1" dirty="0" smtClean="0">
                <a:solidFill>
                  <a:schemeClr val="tx1"/>
                </a:solidFill>
                <a:latin typeface="Gill Sans"/>
                <a:cs typeface="Gill Sans"/>
              </a:rPr>
              <a:t>Line up nonverbally</a:t>
            </a:r>
            <a:r>
              <a:rPr lang="en-US" sz="11200" dirty="0" smtClean="0">
                <a:solidFill>
                  <a:schemeClr val="tx1"/>
                </a:solidFill>
                <a:latin typeface="Gill Sans"/>
                <a:cs typeface="Gill Sans"/>
              </a:rPr>
              <a:t> is a movement activity.  Students, in groups of 6-8 (or whatever is convenient) line up in a series of different ways.  They see how quickly they can do it. The lining up is nonverbal, then they check by speaking.    </a:t>
            </a:r>
          </a:p>
          <a:p>
            <a:pPr algn="l"/>
            <a:endParaRPr lang="en-US" sz="11200" dirty="0" smtClean="0">
              <a:solidFill>
                <a:srgbClr val="FF0000"/>
              </a:solidFill>
              <a:latin typeface="Gill Sans"/>
              <a:cs typeface="Gill Sans"/>
            </a:endParaRPr>
          </a:p>
          <a:p>
            <a:pPr algn="l"/>
            <a:r>
              <a:rPr lang="en-US" sz="11200" dirty="0" smtClean="0">
                <a:solidFill>
                  <a:srgbClr val="FF0000"/>
                </a:solidFill>
                <a:latin typeface="Gill Sans"/>
                <a:cs typeface="Gill Sans"/>
              </a:rPr>
              <a:t>Note</a:t>
            </a:r>
            <a:r>
              <a:rPr lang="en-US" sz="11200" dirty="0" smtClean="0">
                <a:solidFill>
                  <a:srgbClr val="FF0000"/>
                </a:solidFill>
                <a:latin typeface="Gill Sans"/>
                <a:cs typeface="Gill Sans"/>
              </a:rPr>
              <a:t>: there are </a:t>
            </a:r>
            <a:r>
              <a:rPr lang="en-US" sz="11200" dirty="0" smtClean="0">
                <a:solidFill>
                  <a:srgbClr val="FF0000"/>
                </a:solidFill>
                <a:latin typeface="Gill Sans"/>
                <a:cs typeface="Gill Sans"/>
              </a:rPr>
              <a:t>2 versions of this slide show Each introduces 5 tasks.  </a:t>
            </a:r>
            <a:r>
              <a:rPr lang="en-US" sz="11200" dirty="0">
                <a:solidFill>
                  <a:srgbClr val="FF0000"/>
                </a:solidFill>
                <a:latin typeface="Gill Sans"/>
                <a:cs typeface="Gill Sans"/>
              </a:rPr>
              <a:t>This is number 2</a:t>
            </a:r>
            <a:r>
              <a:rPr lang="en-US" sz="11200" dirty="0" smtClean="0">
                <a:solidFill>
                  <a:srgbClr val="FF0000"/>
                </a:solidFill>
                <a:latin typeface="Gill Sans"/>
                <a:cs typeface="Gill Sans"/>
              </a:rPr>
              <a:t>.  The “brain byte” at the end (slides 12 &amp; 13) reminds them of info from Line up nonverbally #1 and adds more information. </a:t>
            </a:r>
            <a:endParaRPr lang="en-US" sz="11200" dirty="0">
              <a:solidFill>
                <a:srgbClr val="FF0000"/>
              </a:solidFill>
              <a:latin typeface="Gill Sans"/>
              <a:cs typeface="Gill Sans"/>
            </a:endParaRPr>
          </a:p>
          <a:p>
            <a:pPr algn="l"/>
            <a:r>
              <a:rPr lang="en-US" sz="11200" dirty="0" smtClean="0">
                <a:solidFill>
                  <a:schemeClr val="tx1"/>
                </a:solidFill>
                <a:latin typeface="Gill Sans"/>
                <a:cs typeface="Gill Sans"/>
              </a:rPr>
              <a:t>Use slides 12 and 13 </a:t>
            </a:r>
            <a:r>
              <a:rPr lang="en-US" sz="11200" dirty="0" smtClean="0">
                <a:solidFill>
                  <a:schemeClr val="tx1"/>
                </a:solidFill>
                <a:latin typeface="Gill Sans"/>
                <a:cs typeface="Gill Sans"/>
              </a:rPr>
              <a:t>to explain the importance </a:t>
            </a:r>
            <a:r>
              <a:rPr lang="en-US" sz="11200" smtClean="0">
                <a:solidFill>
                  <a:schemeClr val="tx1"/>
                </a:solidFill>
                <a:latin typeface="Gill Sans"/>
                <a:cs typeface="Gill Sans"/>
              </a:rPr>
              <a:t>of </a:t>
            </a:r>
            <a:r>
              <a:rPr lang="en-US" sz="11200" smtClean="0">
                <a:solidFill>
                  <a:schemeClr val="tx1"/>
                </a:solidFill>
                <a:latin typeface="Gill Sans"/>
                <a:cs typeface="Gill Sans"/>
              </a:rPr>
              <a:t>movement</a:t>
            </a:r>
            <a:r>
              <a:rPr lang="en-US" sz="11200" dirty="0" smtClean="0">
                <a:solidFill>
                  <a:schemeClr val="tx1"/>
                </a:solidFill>
                <a:latin typeface="Gill Sans"/>
                <a:cs typeface="Gill Sans"/>
              </a:rPr>
              <a:t>. One minute of movement increases blood/oxygen to the brain by 15%</a:t>
            </a:r>
            <a:endParaRPr lang="en-US" sz="72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algn="l"/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</a:rPr>
              <a:t>© Marc Helgesen.  May be freely used for non-commercial purposes.</a:t>
            </a:r>
          </a:p>
          <a:p>
            <a:pPr algn="l"/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</a:rPr>
              <a:t>For more, visit:  </a:t>
            </a:r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  <a:hlinkClick r:id="rId2"/>
              </a:rPr>
              <a:t>www.HelgesenHandouts.weebly.com</a:t>
            </a:r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</a:rPr>
              <a:t>.   Click on “Physical activity…” </a:t>
            </a:r>
          </a:p>
          <a:p>
            <a:pPr algn="l"/>
            <a:endParaRPr lang="en-US" sz="44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algn="l"/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n-US" sz="7200" dirty="0">
                <a:solidFill>
                  <a:srgbClr val="FF0000"/>
                </a:solidFill>
                <a:latin typeface="Gill Sans"/>
                <a:cs typeface="Gill Sans"/>
              </a:rPr>
              <a:t>This slide is for the teacher’s information.   The student slide show starts with slide 2.</a:t>
            </a:r>
          </a:p>
          <a:p>
            <a:pPr algn="l"/>
            <a:endParaRPr lang="en-US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277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252" y="4618594"/>
            <a:ext cx="3582722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Least to most. 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076" y="0"/>
            <a:ext cx="39851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t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ime </a:t>
            </a:r>
          </a:p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on-line </a:t>
            </a:r>
          </a:p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each 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day.</a:t>
            </a:r>
            <a:endParaRPr lang="en-US" sz="24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59965" y="4956132"/>
            <a:ext cx="3108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Check by </a:t>
            </a:r>
            <a:endParaRPr lang="en-US" sz="48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speaking</a:t>
            </a:r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0942" y="1348363"/>
            <a:ext cx="6391018" cy="55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2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446" y="2762014"/>
            <a:ext cx="368153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Smallest to biggest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8557" y="5669420"/>
            <a:ext cx="32326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Compare.</a:t>
            </a:r>
            <a:endParaRPr lang="en-US" sz="48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78" y="2075064"/>
            <a:ext cx="4222771" cy="47829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364" y="2368478"/>
            <a:ext cx="2489169" cy="22628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33571" y="-1960"/>
            <a:ext cx="54896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t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he size of</a:t>
            </a:r>
          </a:p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your hand.</a:t>
            </a:r>
            <a:endParaRPr lang="en-US" sz="24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-1295400"/>
            <a:ext cx="8839200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8800" b="1" dirty="0" smtClean="0">
              <a:solidFill>
                <a:srgbClr val="FFFF00"/>
              </a:solidFill>
              <a:latin typeface="Gill Sans" charset="0"/>
              <a:cs typeface="Gill Sans" charset="0"/>
            </a:endParaRPr>
          </a:p>
          <a:p>
            <a:r>
              <a:rPr lang="en-US" sz="4400" b="1" dirty="0" smtClean="0">
                <a:solidFill>
                  <a:srgbClr val="000000"/>
                </a:solidFill>
                <a:latin typeface="Gill Sans" charset="0"/>
                <a:cs typeface="Gill Sans" charset="0"/>
              </a:rPr>
              <a:t>If you did </a:t>
            </a:r>
          </a:p>
          <a:p>
            <a:r>
              <a:rPr lang="en-US" sz="4400" b="1" dirty="0" smtClean="0">
                <a:solidFill>
                  <a:srgbClr val="000000"/>
                </a:solidFill>
                <a:latin typeface="Gill Sans" charset="0"/>
                <a:cs typeface="Gill Sans" charset="0"/>
              </a:rPr>
              <a:t>Line up nonverbally #1,</a:t>
            </a:r>
          </a:p>
          <a:p>
            <a:endParaRPr lang="en-US" b="1" dirty="0">
              <a:solidFill>
                <a:srgbClr val="FFFF00"/>
              </a:solidFill>
              <a:latin typeface="Gill Sans" charset="0"/>
              <a:cs typeface="Gill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51" y="2555198"/>
            <a:ext cx="9159341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127534" y="2900550"/>
            <a:ext cx="1118416" cy="757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99671" y="3052950"/>
            <a:ext cx="1118416" cy="757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1732" y="3164692"/>
            <a:ext cx="889816" cy="5295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9861" y="1397735"/>
            <a:ext cx="77980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w</a:t>
            </a:r>
            <a:r>
              <a:rPr lang="en-US" sz="4400" b="1" dirty="0" smtClean="0">
                <a:solidFill>
                  <a:srgbClr val="800000"/>
                </a:solidFill>
                <a:latin typeface="Gill Sans" charset="0"/>
                <a:cs typeface="Gill Sans" charset="0"/>
              </a:rPr>
              <a:t>hat does this slide mean?</a:t>
            </a:r>
            <a:r>
              <a:rPr lang="en-US" sz="4000" b="1" dirty="0" smtClean="0">
                <a:solidFill>
                  <a:srgbClr val="000000"/>
                </a:solidFill>
                <a:latin typeface="Gill Sans" charset="0"/>
                <a:cs typeface="Gill Sans" charset="0"/>
              </a:rPr>
              <a:t>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177054" y="2872859"/>
            <a:ext cx="1638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Gill Sans"/>
                <a:cs typeface="Gill Sans"/>
              </a:rPr>
              <a:t>Hint:</a:t>
            </a:r>
            <a:endParaRPr lang="en-US" sz="4400" b="1" dirty="0">
              <a:solidFill>
                <a:srgbClr val="FFFF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73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-1295400"/>
            <a:ext cx="8839200" cy="361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8800" b="1" dirty="0" smtClean="0">
              <a:solidFill>
                <a:srgbClr val="FFFF00"/>
              </a:solidFill>
              <a:latin typeface="Gill Sans" charset="0"/>
              <a:cs typeface="Gill Sans" charset="0"/>
            </a:endParaRPr>
          </a:p>
          <a:p>
            <a:r>
              <a:rPr lang="en-US" sz="4400" b="1" dirty="0" smtClean="0">
                <a:solidFill>
                  <a:srgbClr val="000000"/>
                </a:solidFill>
                <a:latin typeface="Gill Sans" charset="0"/>
                <a:cs typeface="Gill Sans" charset="0"/>
              </a:rPr>
              <a:t>When you stand and move, it increases blood </a:t>
            </a:r>
            <a:r>
              <a:rPr lang="en-US" sz="4400" b="1" dirty="0" smtClean="0">
                <a:solidFill>
                  <a:srgbClr val="0000FF"/>
                </a:solidFill>
                <a:latin typeface="Gill Sans" charset="0"/>
                <a:cs typeface="Gill Sans" charset="0"/>
              </a:rPr>
              <a:t>and oxygen</a:t>
            </a:r>
          </a:p>
          <a:p>
            <a:r>
              <a:rPr lang="en-US" sz="4400" b="1" dirty="0" smtClean="0">
                <a:solidFill>
                  <a:srgbClr val="000000"/>
                </a:solidFill>
                <a:latin typeface="Gill Sans" charset="0"/>
                <a:cs typeface="Gill Sans" charset="0"/>
              </a:rPr>
              <a:t>to your </a:t>
            </a:r>
            <a:r>
              <a:rPr lang="en-US" sz="4400" b="1" dirty="0" smtClean="0">
                <a:solidFill>
                  <a:srgbClr val="000000"/>
                </a:solidFill>
                <a:latin typeface="Gill Sans" charset="0"/>
                <a:cs typeface="Gill Sans" charset="0"/>
              </a:rPr>
              <a:t>brain. </a:t>
            </a:r>
            <a:endParaRPr lang="en-US" sz="4400" b="1" dirty="0" smtClean="0">
              <a:solidFill>
                <a:srgbClr val="000000"/>
              </a:solidFill>
              <a:latin typeface="Gill Sans" charset="0"/>
              <a:cs typeface="Gill Sans" charset="0"/>
            </a:endParaRPr>
          </a:p>
          <a:p>
            <a:pPr algn="r"/>
            <a:endParaRPr lang="en-US" b="1" dirty="0">
              <a:solidFill>
                <a:srgbClr val="FFFF00"/>
              </a:solidFill>
              <a:latin typeface="Gill Sans" charset="0"/>
              <a:cs typeface="Gill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41" y="2555204"/>
            <a:ext cx="9159341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127534" y="2900550"/>
            <a:ext cx="1118416" cy="757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99671" y="3052950"/>
            <a:ext cx="1118416" cy="757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1732" y="3164692"/>
            <a:ext cx="889816" cy="5295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8745"/>
            <a:ext cx="3505200" cy="264238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505200" y="5932141"/>
            <a:ext cx="5256642" cy="8952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1200" dirty="0" smtClean="0">
                <a:solidFill>
                  <a:srgbClr val="000000"/>
                </a:solidFill>
              </a:rPr>
              <a:t>Source: Sousa, D. (2011) </a:t>
            </a:r>
            <a:r>
              <a:rPr lang="en-US" sz="2000" i="1" kern="1200" dirty="0" smtClean="0">
                <a:solidFill>
                  <a:srgbClr val="000000"/>
                </a:solidFill>
              </a:rPr>
              <a:t>How the Brain Learns, </a:t>
            </a:r>
            <a:r>
              <a:rPr lang="en-US" sz="2000" kern="1200" dirty="0" smtClean="0">
                <a:solidFill>
                  <a:srgbClr val="000000"/>
                </a:solidFill>
              </a:rPr>
              <a:t>Thousand Oaks, CA: Corwin Press.</a:t>
            </a:r>
            <a:r>
              <a:rPr lang="en-US" i="1" kern="1200" dirty="0" smtClean="0">
                <a:solidFill>
                  <a:srgbClr val="000000"/>
                </a:solidFill>
              </a:rPr>
              <a:t> </a:t>
            </a:r>
            <a:endParaRPr lang="en-US" kern="12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8533" y="1367946"/>
            <a:ext cx="49488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  <a:latin typeface="Gill Sans" charset="0"/>
                <a:cs typeface="Gill Sans" charset="0"/>
              </a:rPr>
              <a:t>1 minute = +15%</a:t>
            </a:r>
            <a:endParaRPr lang="en-US" sz="4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1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6461" y="17463"/>
            <a:ext cx="358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957861" y="2138249"/>
            <a:ext cx="4703805" cy="2908588"/>
          </a:xfrm>
          <a:prstGeom prst="wedgeEllipseCallout">
            <a:avLst>
              <a:gd name="adj1" fmla="val -67215"/>
              <a:gd name="adj2" fmla="val -65677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latin typeface="Chalkduster"/>
                <a:cs typeface="Chalkduster"/>
              </a:rPr>
              <a:t>Let’s move!</a:t>
            </a:r>
            <a:endParaRPr lang="en-US" sz="6600" dirty="0">
              <a:solidFill>
                <a:srgbClr val="FFFF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0805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8618"/>
            <a:ext cx="5019640" cy="3856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84" y="3603170"/>
            <a:ext cx="7683500" cy="382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48231" y="152400"/>
            <a:ext cx="93844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b="1" dirty="0" smtClean="0">
                <a:solidFill>
                  <a:srgbClr val="800000"/>
                </a:solidFill>
                <a:latin typeface="Gill Sans" charset="0"/>
                <a:cs typeface="Gill Sans" charset="0"/>
              </a:rPr>
              <a:t>More ideas at</a:t>
            </a:r>
          </a:p>
          <a:p>
            <a:r>
              <a:rPr lang="en-US" sz="4400" b="1" dirty="0">
                <a:latin typeface="Gill Sans"/>
                <a:cs typeface="Gill Sans"/>
              </a:rPr>
              <a:t>http://</a:t>
            </a:r>
            <a:r>
              <a:rPr lang="en-US" sz="4400" b="1" dirty="0" err="1">
                <a:latin typeface="Gill Sans"/>
                <a:cs typeface="Gill Sans"/>
              </a:rPr>
              <a:t>tinyurl.com</a:t>
            </a:r>
            <a:r>
              <a:rPr lang="en-US" sz="4400" b="1" dirty="0">
                <a:latin typeface="Gill Sans"/>
                <a:cs typeface="Gill Sans"/>
              </a:rPr>
              <a:t>/ELT-physical</a:t>
            </a:r>
          </a:p>
          <a:p>
            <a:endParaRPr lang="en-US" sz="4400" b="1" dirty="0"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5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264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19845357">
            <a:off x="1305547" y="4251346"/>
            <a:ext cx="8281332" cy="1208329"/>
          </a:xfrm>
          <a:prstGeom prst="roundRect">
            <a:avLst/>
          </a:prstGeom>
          <a:solidFill>
            <a:srgbClr val="FFFF00">
              <a:alpha val="8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9798721">
            <a:off x="1571046" y="3978764"/>
            <a:ext cx="777648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FF35F7"/>
                </a:solidFill>
                <a:latin typeface="Gill Sans"/>
                <a:cs typeface="Gill Sans"/>
              </a:rPr>
              <a:t>Energy break</a:t>
            </a:r>
            <a:endParaRPr lang="en-US" sz="8800" b="1" dirty="0">
              <a:solidFill>
                <a:srgbClr val="FF35F7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9011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 bwMode="auto">
          <a:xfrm>
            <a:off x="567765" y="155109"/>
            <a:ext cx="929341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n-US" sz="8000" b="1" dirty="0">
                <a:latin typeface="Gill Sans" charset="0"/>
                <a:ea typeface="ＭＳ Ｐゴシック" charset="0"/>
                <a:cs typeface="Gill Sans" charset="0"/>
              </a:rPr>
              <a:t>Line up </a:t>
            </a:r>
            <a:r>
              <a:rPr lang="en-US" sz="8000" b="1" dirty="0" smtClean="0">
                <a:latin typeface="Gill Sans" charset="0"/>
                <a:ea typeface="ＭＳ Ｐゴシック" charset="0"/>
                <a:cs typeface="Gill Sans" charset="0"/>
              </a:rPr>
              <a:t/>
            </a:r>
            <a:br>
              <a:rPr lang="en-US" sz="8000" b="1" dirty="0" smtClean="0">
                <a:latin typeface="Gill Sans" charset="0"/>
                <a:ea typeface="ＭＳ Ｐゴシック" charset="0"/>
                <a:cs typeface="Gill Sans" charset="0"/>
              </a:rPr>
            </a:br>
            <a:r>
              <a:rPr lang="en-US" sz="6600" b="1" dirty="0" smtClean="0">
                <a:solidFill>
                  <a:srgbClr val="800000"/>
                </a:solidFill>
                <a:latin typeface="Gill Sans" charset="0"/>
                <a:ea typeface="ＭＳ Ｐゴシック" charset="0"/>
                <a:cs typeface="Gill Sans" charset="0"/>
              </a:rPr>
              <a:t>nonverbally </a:t>
            </a:r>
            <a:r>
              <a:rPr lang="en-US" sz="6600" b="1" dirty="0" smtClean="0">
                <a:latin typeface="Gill Sans" charset="0"/>
                <a:ea typeface="ＭＳ Ｐゴシック" charset="0"/>
                <a:cs typeface="Gill Sans" charset="0"/>
              </a:rPr>
              <a:t>#2</a:t>
            </a:r>
            <a:r>
              <a:rPr lang="en-US" sz="8000" dirty="0">
                <a:solidFill>
                  <a:srgbClr val="FF0000"/>
                </a:solidFill>
                <a:latin typeface="Arial" charset="0"/>
                <a:ea typeface="ＭＳ Ｐゴシック" charset="0"/>
                <a:cs typeface="Comic Sans MS" charset="0"/>
              </a:rPr>
              <a:t/>
            </a:r>
            <a:br>
              <a:rPr lang="en-US" sz="8000" dirty="0">
                <a:solidFill>
                  <a:srgbClr val="FF0000"/>
                </a:solidFill>
                <a:latin typeface="Arial" charset="0"/>
                <a:ea typeface="ＭＳ Ｐゴシック" charset="0"/>
                <a:cs typeface="Comic Sans MS" charset="0"/>
              </a:rPr>
            </a:br>
            <a:r>
              <a:rPr lang="en-US" sz="8000" dirty="0">
                <a:latin typeface="Comic Sans MS" charset="0"/>
                <a:ea typeface="ＭＳ Ｐゴシック" charset="0"/>
                <a:cs typeface="Comic Sans MS" charset="0"/>
              </a:rPr>
              <a:t/>
            </a:r>
            <a:br>
              <a:rPr lang="en-US" sz="8000" dirty="0">
                <a:latin typeface="Comic Sans MS" charset="0"/>
                <a:ea typeface="ＭＳ Ｐゴシック" charset="0"/>
                <a:cs typeface="Comic Sans MS" charset="0"/>
              </a:rPr>
            </a:br>
            <a:endParaRPr lang="en-US" sz="5400" dirty="0">
              <a:latin typeface="Comic Sans MS" charset="0"/>
              <a:ea typeface="ＭＳ Ｐゴシック" charset="0"/>
              <a:cs typeface="Comic Sans MS" charset="0"/>
            </a:endParaRPr>
          </a:p>
        </p:txBody>
      </p:sp>
      <p:pic>
        <p:nvPicPr>
          <p:cNvPr id="399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108267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9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947" y="312268"/>
            <a:ext cx="7168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Gill Sans"/>
                <a:cs typeface="Gill Sans"/>
              </a:rPr>
              <a:t>Make groups of 6-8. </a:t>
            </a:r>
            <a:endParaRPr lang="en-US" sz="5400" b="1" dirty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305" y="1235598"/>
            <a:ext cx="69311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How fast can you </a:t>
            </a:r>
          </a:p>
          <a:p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line up each way?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040548" y="4472123"/>
            <a:ext cx="21865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"/>
                <a:cs typeface="Gill Sans"/>
              </a:rPr>
              <a:t>No speaking.  </a:t>
            </a:r>
          </a:p>
          <a:p>
            <a:r>
              <a:rPr lang="en-US" b="1" dirty="0">
                <a:latin typeface="Gill Sans"/>
                <a:cs typeface="Gill Sans"/>
              </a:rPr>
              <a:t>Gestures are OK.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806"/>
            <a:ext cx="91440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7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947" y="711537"/>
            <a:ext cx="54182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Gill Sans"/>
                <a:cs typeface="Gill Sans"/>
              </a:rPr>
              <a:t>No speaking. </a:t>
            </a:r>
          </a:p>
          <a:p>
            <a:r>
              <a:rPr lang="en-US" sz="6000" b="1" dirty="0" smtClean="0">
                <a:latin typeface="Gill Sans"/>
                <a:cs typeface="Gill Sans"/>
              </a:rPr>
              <a:t>Use gestures.</a:t>
            </a:r>
            <a:endParaRPr lang="en-US" sz="6000" b="1" dirty="0"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40548" y="4472123"/>
            <a:ext cx="21865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"/>
                <a:cs typeface="Gill Sans"/>
              </a:rPr>
              <a:t>No speaking.  </a:t>
            </a:r>
          </a:p>
          <a:p>
            <a:r>
              <a:rPr lang="en-US" b="1" dirty="0">
                <a:latin typeface="Gill Sans"/>
                <a:cs typeface="Gill Sans"/>
              </a:rPr>
              <a:t>Gestures are OK.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806"/>
            <a:ext cx="91440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9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947" y="312268"/>
            <a:ext cx="6573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Gill Sans"/>
                <a:cs typeface="Gill Sans"/>
              </a:rPr>
              <a:t>When you finish… </a:t>
            </a:r>
            <a:endParaRPr lang="en-US" sz="5400" b="1" dirty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305" y="1235598"/>
            <a:ext cx="76352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800000"/>
                </a:solidFill>
                <a:latin typeface="Gill Sans"/>
                <a:cs typeface="Gill Sans"/>
              </a:rPr>
              <a:t>s</a:t>
            </a:r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it down</a:t>
            </a:r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.</a:t>
            </a:r>
          </a:p>
          <a:p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  </a:t>
            </a:r>
            <a:endParaRPr lang="en-US" sz="60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Check by speaking.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806"/>
            <a:ext cx="91440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4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2  E" pathEditMode="relative" ptsTypes="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46" y="20079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270" y="1610628"/>
            <a:ext cx="4050676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Shortest to longest.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8743" y="122933"/>
            <a:ext cx="55447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h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air length.</a:t>
            </a:r>
            <a:endParaRPr lang="en-US" sz="24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72049" y="4363581"/>
            <a:ext cx="308389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Does </a:t>
            </a: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everyone </a:t>
            </a: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agree?</a:t>
            </a:r>
            <a:endParaRPr lang="en-US" sz="48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43797"/>
            <a:ext cx="3051113" cy="3360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113" y="2835577"/>
            <a:ext cx="2690156" cy="40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6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6599" y="4756010"/>
            <a:ext cx="368153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Earliest to latest.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3779" y="122933"/>
            <a:ext cx="481844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t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he time</a:t>
            </a:r>
          </a:p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y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ou went </a:t>
            </a:r>
          </a:p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t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o bed </a:t>
            </a:r>
          </a:p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last night.</a:t>
            </a:r>
            <a:endParaRPr lang="en-US" sz="24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39886" y="5007382"/>
            <a:ext cx="3108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Check by </a:t>
            </a:r>
            <a:endParaRPr lang="en-US" sz="48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speaking</a:t>
            </a:r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4304" y="1279917"/>
            <a:ext cx="5578083" cy="55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5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002" y="3816085"/>
            <a:ext cx="4355322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Shortest time </a:t>
            </a:r>
            <a:r>
              <a:rPr lang="en-US" sz="6000" b="1" dirty="0">
                <a:solidFill>
                  <a:srgbClr val="000000"/>
                </a:solidFill>
                <a:latin typeface="Gill Sans"/>
                <a:cs typeface="Gill Sans"/>
              </a:rPr>
              <a:t>t</a:t>
            </a: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o </a:t>
            </a:r>
          </a:p>
          <a:p>
            <a:pPr marL="0" indent="0" algn="r">
              <a:buNone/>
            </a:pPr>
            <a:r>
              <a:rPr lang="en-US" sz="6000" b="1" dirty="0">
                <a:solidFill>
                  <a:srgbClr val="000000"/>
                </a:solidFill>
                <a:latin typeface="Gill Sans"/>
                <a:cs typeface="Gill Sans"/>
              </a:rPr>
              <a:t>l</a:t>
            </a: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ongest.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0"/>
            <a:ext cx="868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								how long</a:t>
            </a:r>
          </a:p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it took to get to </a:t>
            </a:r>
          </a:p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s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chool today.</a:t>
            </a:r>
            <a:endParaRPr lang="en-US" sz="24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35757" y="5226070"/>
            <a:ext cx="3108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Check by </a:t>
            </a:r>
            <a:endParaRPr lang="en-US" sz="48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speaking.</a:t>
            </a:r>
            <a:endParaRPr lang="en-US" sz="48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757" y="3453205"/>
            <a:ext cx="6666673" cy="340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9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450</Words>
  <Application>Microsoft Macintosh PowerPoint</Application>
  <PresentationFormat>On-screen Show (4:3)</PresentationFormat>
  <Paragraphs>81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Energy breaks</vt:lpstr>
      <vt:lpstr>PowerPoint Presentation</vt:lpstr>
      <vt:lpstr>Line up  nonverbally #2  </vt:lpstr>
      <vt:lpstr>PowerPoint Presentation</vt:lpstr>
      <vt:lpstr>PowerPoint Presentation</vt:lpstr>
      <vt:lpstr>PowerPoint Presentation</vt:lpstr>
      <vt:lpstr>Line up by…  </vt:lpstr>
      <vt:lpstr>Line up by…  </vt:lpstr>
      <vt:lpstr>Line up by…  </vt:lpstr>
      <vt:lpstr>Line up by…  </vt:lpstr>
      <vt:lpstr>Line up by…  </vt:lpstr>
      <vt:lpstr>PowerPoint Presentation</vt:lpstr>
      <vt:lpstr>PowerPoint Presentation</vt:lpstr>
      <vt:lpstr>PowerPoint Presentation</vt:lpstr>
      <vt:lpstr>PowerPoint Presentation</vt:lpstr>
    </vt:vector>
  </TitlesOfParts>
  <Company>Miyagi Gakuin Women's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Helgesen</dc:creator>
  <cp:lastModifiedBy>Marc Helgesen</cp:lastModifiedBy>
  <cp:revision>57</cp:revision>
  <dcterms:created xsi:type="dcterms:W3CDTF">2015-01-17T07:13:11Z</dcterms:created>
  <dcterms:modified xsi:type="dcterms:W3CDTF">2015-06-14T04:44:55Z</dcterms:modified>
</cp:coreProperties>
</file>